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5122525"/>
  <p:notesSz cx="10007600" cy="14363700"/>
  <p:defaultTextStyle>
    <a:defPPr>
      <a:defRPr lang="ja-JP"/>
    </a:defPPr>
    <a:lvl1pPr marL="0" algn="l" defTabSz="1475090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1pPr>
    <a:lvl2pPr marL="737545" algn="l" defTabSz="1475090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2pPr>
    <a:lvl3pPr marL="1475090" algn="l" defTabSz="1475090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3pPr>
    <a:lvl4pPr marL="2212635" algn="l" defTabSz="1475090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4pPr>
    <a:lvl5pPr marL="2950180" algn="l" defTabSz="1475090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5pPr>
    <a:lvl6pPr marL="3687724" algn="l" defTabSz="1475090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6pPr>
    <a:lvl7pPr marL="4425269" algn="l" defTabSz="1475090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7pPr>
    <a:lvl8pPr marL="5162814" algn="l" defTabSz="1475090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8pPr>
    <a:lvl9pPr marL="5900359" algn="l" defTabSz="1475090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826" y="-414"/>
      </p:cViewPr>
      <p:guideLst>
        <p:guide orient="horz" pos="4764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5" y="4697787"/>
            <a:ext cx="9089391" cy="324154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1" y="8569433"/>
            <a:ext cx="7485380" cy="38646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39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560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067112" y="668613"/>
            <a:ext cx="2812587" cy="142263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5640" y="668613"/>
            <a:ext cx="8263250" cy="142263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2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66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9717625"/>
            <a:ext cx="9089391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705" y="6409572"/>
            <a:ext cx="9089391" cy="3308052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37545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47509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3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18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72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26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81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3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88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5640" y="3889151"/>
            <a:ext cx="5537918" cy="11005838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41782" y="3889151"/>
            <a:ext cx="5537919" cy="11005838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1" y="605602"/>
            <a:ext cx="9624060" cy="252042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1" y="3385068"/>
            <a:ext cx="4724775" cy="1410733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7545" indent="0">
              <a:buNone/>
              <a:defRPr sz="3300" b="1"/>
            </a:lvl2pPr>
            <a:lvl3pPr marL="1475090" indent="0">
              <a:buNone/>
              <a:defRPr sz="3000" b="1"/>
            </a:lvl3pPr>
            <a:lvl4pPr marL="2212635" indent="0">
              <a:buNone/>
              <a:defRPr sz="2500" b="1"/>
            </a:lvl4pPr>
            <a:lvl5pPr marL="2950180" indent="0">
              <a:buNone/>
              <a:defRPr sz="2500" b="1"/>
            </a:lvl5pPr>
            <a:lvl6pPr marL="3687724" indent="0">
              <a:buNone/>
              <a:defRPr sz="2500" b="1"/>
            </a:lvl6pPr>
            <a:lvl7pPr marL="4425269" indent="0">
              <a:buNone/>
              <a:defRPr sz="2500" b="1"/>
            </a:lvl7pPr>
            <a:lvl8pPr marL="5162814" indent="0">
              <a:buNone/>
              <a:defRPr sz="2500" b="1"/>
            </a:lvl8pPr>
            <a:lvl9pPr marL="5900359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71" y="4795802"/>
            <a:ext cx="4724775" cy="8712955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100" y="3385068"/>
            <a:ext cx="4726631" cy="1410733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7545" indent="0">
              <a:buNone/>
              <a:defRPr sz="3300" b="1"/>
            </a:lvl2pPr>
            <a:lvl3pPr marL="1475090" indent="0">
              <a:buNone/>
              <a:defRPr sz="3000" b="1"/>
            </a:lvl3pPr>
            <a:lvl4pPr marL="2212635" indent="0">
              <a:buNone/>
              <a:defRPr sz="2500" b="1"/>
            </a:lvl4pPr>
            <a:lvl5pPr marL="2950180" indent="0">
              <a:buNone/>
              <a:defRPr sz="2500" b="1"/>
            </a:lvl5pPr>
            <a:lvl6pPr marL="3687724" indent="0">
              <a:buNone/>
              <a:defRPr sz="2500" b="1"/>
            </a:lvl6pPr>
            <a:lvl7pPr marL="4425269" indent="0">
              <a:buNone/>
              <a:defRPr sz="2500" b="1"/>
            </a:lvl7pPr>
            <a:lvl8pPr marL="5162814" indent="0">
              <a:buNone/>
              <a:defRPr sz="2500" b="1"/>
            </a:lvl8pPr>
            <a:lvl9pPr marL="5900359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100" y="4795802"/>
            <a:ext cx="4726631" cy="8712955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754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45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53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2" y="602100"/>
            <a:ext cx="3518054" cy="2562428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822" y="602102"/>
            <a:ext cx="5977908" cy="12906655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8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72" y="3164530"/>
            <a:ext cx="3518054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545" indent="0">
              <a:buNone/>
              <a:defRPr sz="2000"/>
            </a:lvl2pPr>
            <a:lvl3pPr marL="1475090" indent="0">
              <a:buNone/>
              <a:defRPr sz="1600"/>
            </a:lvl3pPr>
            <a:lvl4pPr marL="2212635" indent="0">
              <a:buNone/>
              <a:defRPr sz="1400"/>
            </a:lvl4pPr>
            <a:lvl5pPr marL="2950180" indent="0">
              <a:buNone/>
              <a:defRPr sz="1400"/>
            </a:lvl5pPr>
            <a:lvl6pPr marL="3687724" indent="0">
              <a:buNone/>
              <a:defRPr sz="1400"/>
            </a:lvl6pPr>
            <a:lvl7pPr marL="4425269" indent="0">
              <a:buNone/>
              <a:defRPr sz="1400"/>
            </a:lvl7pPr>
            <a:lvl8pPr marL="5162814" indent="0">
              <a:buNone/>
              <a:defRPr sz="1400"/>
            </a:lvl8pPr>
            <a:lvl9pPr marL="5900359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26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10585767"/>
            <a:ext cx="6416040" cy="1249711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981" y="1351225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545" indent="0">
              <a:buNone/>
              <a:defRPr sz="4500"/>
            </a:lvl2pPr>
            <a:lvl3pPr marL="1475090" indent="0">
              <a:buNone/>
              <a:defRPr sz="3800"/>
            </a:lvl3pPr>
            <a:lvl4pPr marL="2212635" indent="0">
              <a:buNone/>
              <a:defRPr sz="3300"/>
            </a:lvl4pPr>
            <a:lvl5pPr marL="2950180" indent="0">
              <a:buNone/>
              <a:defRPr sz="3300"/>
            </a:lvl5pPr>
            <a:lvl6pPr marL="3687724" indent="0">
              <a:buNone/>
              <a:defRPr sz="3300"/>
            </a:lvl6pPr>
            <a:lvl7pPr marL="4425269" indent="0">
              <a:buNone/>
              <a:defRPr sz="3300"/>
            </a:lvl7pPr>
            <a:lvl8pPr marL="5162814" indent="0">
              <a:buNone/>
              <a:defRPr sz="3300"/>
            </a:lvl8pPr>
            <a:lvl9pPr marL="5900359" indent="0">
              <a:buNone/>
              <a:defRPr sz="3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981" y="11835477"/>
            <a:ext cx="6416040" cy="1774796"/>
          </a:xfrm>
        </p:spPr>
        <p:txBody>
          <a:bodyPr/>
          <a:lstStyle>
            <a:lvl1pPr marL="0" indent="0">
              <a:buNone/>
              <a:defRPr sz="2300"/>
            </a:lvl1pPr>
            <a:lvl2pPr marL="737545" indent="0">
              <a:buNone/>
              <a:defRPr sz="2000"/>
            </a:lvl2pPr>
            <a:lvl3pPr marL="1475090" indent="0">
              <a:buNone/>
              <a:defRPr sz="1600"/>
            </a:lvl3pPr>
            <a:lvl4pPr marL="2212635" indent="0">
              <a:buNone/>
              <a:defRPr sz="1400"/>
            </a:lvl4pPr>
            <a:lvl5pPr marL="2950180" indent="0">
              <a:buNone/>
              <a:defRPr sz="1400"/>
            </a:lvl5pPr>
            <a:lvl6pPr marL="3687724" indent="0">
              <a:buNone/>
              <a:defRPr sz="1400"/>
            </a:lvl6pPr>
            <a:lvl7pPr marL="4425269" indent="0">
              <a:buNone/>
              <a:defRPr sz="1400"/>
            </a:lvl7pPr>
            <a:lvl8pPr marL="5162814" indent="0">
              <a:buNone/>
              <a:defRPr sz="1400"/>
            </a:lvl8pPr>
            <a:lvl9pPr marL="5900359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6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1" y="605602"/>
            <a:ext cx="9624060" cy="2520422"/>
          </a:xfrm>
          <a:prstGeom prst="rect">
            <a:avLst/>
          </a:prstGeom>
        </p:spPr>
        <p:txBody>
          <a:bodyPr vert="horz" lIns="147510" tIns="73755" rIns="147510" bIns="7375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1" y="3528590"/>
            <a:ext cx="9624060" cy="9980168"/>
          </a:xfrm>
          <a:prstGeom prst="rect">
            <a:avLst/>
          </a:prstGeom>
        </p:spPr>
        <p:txBody>
          <a:bodyPr vert="horz" lIns="147510" tIns="73755" rIns="147510" bIns="7375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1" y="14016342"/>
            <a:ext cx="2495127" cy="805134"/>
          </a:xfrm>
          <a:prstGeom prst="rect">
            <a:avLst/>
          </a:prstGeom>
        </p:spPr>
        <p:txBody>
          <a:bodyPr vert="horz" lIns="147510" tIns="73755" rIns="147510" bIns="73755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D983A-6C9E-487E-8DD3-92B0209EB91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79" y="14016342"/>
            <a:ext cx="3386243" cy="805134"/>
          </a:xfrm>
          <a:prstGeom prst="rect">
            <a:avLst/>
          </a:prstGeom>
        </p:spPr>
        <p:txBody>
          <a:bodyPr vert="horz" lIns="147510" tIns="73755" rIns="147510" bIns="73755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4" y="14016342"/>
            <a:ext cx="2495127" cy="805134"/>
          </a:xfrm>
          <a:prstGeom prst="rect">
            <a:avLst/>
          </a:prstGeom>
        </p:spPr>
        <p:txBody>
          <a:bodyPr vert="horz" lIns="147510" tIns="73755" rIns="147510" bIns="73755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17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090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59" indent="-553159" algn="l" defTabSz="14750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10" indent="-460966" algn="l" defTabSz="14750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862" indent="-368772" algn="l" defTabSz="14750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07" indent="-368772" algn="l" defTabSz="14750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952" indent="-368772" algn="l" defTabSz="147509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497" indent="-368772" algn="l" defTabSz="14750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042" indent="-368772" algn="l" defTabSz="14750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587" indent="-368772" algn="l" defTabSz="14750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132" indent="-368772" algn="l" defTabSz="14750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090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45" algn="l" defTabSz="1475090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090" algn="l" defTabSz="1475090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35" algn="l" defTabSz="1475090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180" algn="l" defTabSz="1475090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24" algn="l" defTabSz="1475090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269" algn="l" defTabSz="1475090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14" algn="l" defTabSz="1475090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359" algn="l" defTabSz="1475090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172800" y="1817999"/>
            <a:ext cx="3384001" cy="11484001"/>
            <a:chOff x="172800" y="1817999"/>
            <a:chExt cx="3384001" cy="11484001"/>
          </a:xfrm>
        </p:grpSpPr>
        <p:sp>
          <p:nvSpPr>
            <p:cNvPr id="11" name="正方形/長方形 10"/>
            <p:cNvSpPr/>
            <p:nvPr/>
          </p:nvSpPr>
          <p:spPr>
            <a:xfrm>
              <a:off x="172800" y="1818000"/>
              <a:ext cx="3384000" cy="4752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9314" tIns="64657" rIns="129314" bIns="64657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172800" y="11250000"/>
              <a:ext cx="3384000" cy="20520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9314" tIns="64657" rIns="129314" bIns="64657"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172800" y="6570000"/>
              <a:ext cx="3384000" cy="4680000"/>
              <a:chOff x="172800" y="6570000"/>
              <a:chExt cx="3384000" cy="4680000"/>
            </a:xfrm>
          </p:grpSpPr>
          <p:sp>
            <p:nvSpPr>
              <p:cNvPr id="50" name="正方形/長方形 49"/>
              <p:cNvSpPr/>
              <p:nvPr/>
            </p:nvSpPr>
            <p:spPr>
              <a:xfrm>
                <a:off x="172800" y="6570000"/>
                <a:ext cx="3384000" cy="4680000"/>
              </a:xfrm>
              <a:prstGeom prst="rect">
                <a:avLst/>
              </a:prstGeom>
              <a:blipFill>
                <a:blip r:embed="rId2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9314" tIns="64657" rIns="129314" bIns="64657"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2" name="図 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4096" y="7109745"/>
                <a:ext cx="3021409" cy="3672510"/>
              </a:xfrm>
              <a:prstGeom prst="rect">
                <a:avLst/>
              </a:prstGeom>
            </p:spPr>
          </p:pic>
          <p:sp>
            <p:nvSpPr>
              <p:cNvPr id="69" name="テキスト ボックス 68"/>
              <p:cNvSpPr txBox="1"/>
              <p:nvPr/>
            </p:nvSpPr>
            <p:spPr>
              <a:xfrm>
                <a:off x="594040" y="6841162"/>
                <a:ext cx="2473082" cy="407576"/>
              </a:xfrm>
              <a:prstGeom prst="rect">
                <a:avLst/>
              </a:prstGeom>
              <a:solidFill>
                <a:schemeClr val="accent2">
                  <a:lumMod val="50000"/>
                  <a:alpha val="70000"/>
                </a:schemeClr>
              </a:solidFill>
            </p:spPr>
            <p:txBody>
              <a:bodyPr wrap="square" lIns="129314" tIns="64657" rIns="129314" bIns="64657" rtlCol="0">
                <a:spAutoFit/>
              </a:bodyPr>
              <a:lstStyle/>
              <a:p>
                <a:pPr algn="r"/>
                <a:r>
                  <a:rPr lang="ja-JP" altLang="en-US" sz="1800" dirty="0">
                    <a:solidFill>
                      <a:schemeClr val="bg2">
                        <a:lumMod val="75000"/>
                      </a:schemeClr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新作スムージー登場</a:t>
                </a:r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 rot="21009569">
                <a:off x="377133" y="8983340"/>
                <a:ext cx="888034" cy="346020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</p:spPr>
            <p:txBody>
              <a:bodyPr wrap="square" lIns="129314" tIns="64657" rIns="129314" bIns="64657" rtlCol="0">
                <a:spAutoFit/>
              </a:bodyPr>
              <a:lstStyle/>
              <a:p>
                <a:r>
                  <a:rPr lang="ja-JP" altLang="en-US" sz="1400" dirty="0" smtClean="0">
                    <a:solidFill>
                      <a:schemeClr val="accent2">
                        <a:lumMod val="50000"/>
                      </a:schemeClr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アサイー</a:t>
                </a:r>
                <a:endParaRPr lang="ja-JP" altLang="en-US" sz="1400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 rot="21009569">
                <a:off x="805936" y="9552528"/>
                <a:ext cx="1180313" cy="346020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</p:spPr>
            <p:txBody>
              <a:bodyPr wrap="square" lIns="129314" tIns="64657" rIns="129314" bIns="64657" rtlCol="0">
                <a:spAutoFit/>
              </a:bodyPr>
              <a:lstStyle/>
              <a:p>
                <a:r>
                  <a:rPr lang="ja-JP" altLang="en-US" sz="1400" dirty="0">
                    <a:solidFill>
                      <a:schemeClr val="accent2">
                        <a:lumMod val="50000"/>
                      </a:schemeClr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ストロベリー</a:t>
                </a:r>
              </a:p>
            </p:txBody>
          </p:sp>
          <p:sp>
            <p:nvSpPr>
              <p:cNvPr id="55" name="テキスト ボックス 54"/>
              <p:cNvSpPr txBox="1"/>
              <p:nvPr/>
            </p:nvSpPr>
            <p:spPr>
              <a:xfrm rot="21009569">
                <a:off x="1371749" y="10082739"/>
                <a:ext cx="1220262" cy="346020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</p:spPr>
            <p:txBody>
              <a:bodyPr wrap="square" lIns="129314" tIns="64657" rIns="129314" bIns="64657" rtlCol="0">
                <a:spAutoFit/>
              </a:bodyPr>
              <a:lstStyle/>
              <a:p>
                <a:r>
                  <a:rPr lang="ja-JP" altLang="en-US" sz="1400" dirty="0">
                    <a:solidFill>
                      <a:schemeClr val="accent2">
                        <a:lumMod val="50000"/>
                      </a:schemeClr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ブルーベリー</a:t>
                </a:r>
              </a:p>
            </p:txBody>
          </p:sp>
          <p:sp>
            <p:nvSpPr>
              <p:cNvPr id="13" name="円/楕円 12"/>
              <p:cNvSpPr/>
              <p:nvPr/>
            </p:nvSpPr>
            <p:spPr>
              <a:xfrm>
                <a:off x="304052" y="6707693"/>
                <a:ext cx="674513" cy="67451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円/楕円 55"/>
              <p:cNvSpPr/>
              <p:nvPr/>
            </p:nvSpPr>
            <p:spPr>
              <a:xfrm>
                <a:off x="353308" y="6756949"/>
                <a:ext cx="576000" cy="576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311730" y="6860284"/>
                <a:ext cx="6591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ja-JP" sz="1800" b="1" dirty="0">
                    <a:solidFill>
                      <a:schemeClr val="bg1"/>
                    </a:solidFill>
                    <a:latin typeface="+mj-lt"/>
                  </a:rPr>
                  <a:t>NEW</a:t>
                </a:r>
                <a:endParaRPr lang="ja-JP" altLang="en-US" sz="18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>
                <a:off x="455472" y="10255749"/>
                <a:ext cx="704039" cy="400110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en-US" altLang="ja-JP" sz="2000" b="1" dirty="0">
                    <a:solidFill>
                      <a:schemeClr val="accent2">
                        <a:lumMod val="50000"/>
                      </a:schemeClr>
                    </a:solidFill>
                  </a:rPr>
                  <a:t>¥450</a:t>
                </a:r>
                <a:endParaRPr lang="ja-JP" altLang="en-US" sz="2000" b="1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  <p:grpSp>
            <p:nvGrpSpPr>
              <p:cNvPr id="27" name="グループ化 26"/>
              <p:cNvGrpSpPr/>
              <p:nvPr/>
            </p:nvGrpSpPr>
            <p:grpSpPr>
              <a:xfrm>
                <a:off x="2322420" y="7320158"/>
                <a:ext cx="1058120" cy="453045"/>
                <a:chOff x="2178260" y="7396257"/>
                <a:chExt cx="1058120" cy="453045"/>
              </a:xfrm>
            </p:grpSpPr>
            <p:sp>
              <p:nvSpPr>
                <p:cNvPr id="25" name="角丸四角形吹き出し 24"/>
                <p:cNvSpPr/>
                <p:nvPr/>
              </p:nvSpPr>
              <p:spPr>
                <a:xfrm>
                  <a:off x="2178260" y="7396257"/>
                  <a:ext cx="1008140" cy="451872"/>
                </a:xfrm>
                <a:prstGeom prst="wedgeRoundRectCallout">
                  <a:avLst>
                    <a:gd name="adj1" fmla="val -39334"/>
                    <a:gd name="adj2" fmla="val 83579"/>
                    <a:gd name="adj3" fmla="val 16667"/>
                  </a:avLst>
                </a:prstGeom>
                <a:solidFill>
                  <a:schemeClr val="bg1">
                    <a:alpha val="70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" name="正方形/長方形 25"/>
                <p:cNvSpPr/>
                <p:nvPr/>
              </p:nvSpPr>
              <p:spPr>
                <a:xfrm>
                  <a:off x="2178260" y="7418415"/>
                  <a:ext cx="1058120" cy="43088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1100" dirty="0">
                      <a:solidFill>
                        <a:schemeClr val="accent2">
                          <a:lumMod val="50000"/>
                        </a:schemeClr>
                      </a:solidFill>
                      <a:latin typeface="HGS創英角ｺﾞｼｯｸUB" panose="020B0900000000000000" pitchFamily="50" charset="-128"/>
                      <a:ea typeface="HGS創英角ｺﾞｼｯｸUB" panose="020B0900000000000000" pitchFamily="50" charset="-128"/>
                    </a:rPr>
                    <a:t>甘さと栄養を</a:t>
                  </a:r>
                </a:p>
                <a:p>
                  <a:r>
                    <a:rPr lang="ja-JP" altLang="en-US" sz="1100" dirty="0">
                      <a:solidFill>
                        <a:schemeClr val="accent2">
                          <a:lumMod val="50000"/>
                        </a:schemeClr>
                      </a:solidFill>
                      <a:latin typeface="HGS創英角ｺﾞｼｯｸUB" panose="020B0900000000000000" pitchFamily="50" charset="-128"/>
                      <a:ea typeface="HGS創英角ｺﾞｼｯｸUB" panose="020B0900000000000000" pitchFamily="50" charset="-128"/>
                    </a:rPr>
                    <a:t>ギュッと</a:t>
                  </a:r>
                  <a:r>
                    <a:rPr lang="ja-JP" altLang="en-US" sz="1100" dirty="0" smtClean="0">
                      <a:solidFill>
                        <a:schemeClr val="accent2">
                          <a:lumMod val="50000"/>
                        </a:schemeClr>
                      </a:solidFill>
                      <a:latin typeface="HGS創英角ｺﾞｼｯｸUB" panose="020B0900000000000000" pitchFamily="50" charset="-128"/>
                      <a:ea typeface="HGS創英角ｺﾞｼｯｸUB" panose="020B0900000000000000" pitchFamily="50" charset="-128"/>
                    </a:rPr>
                    <a:t>濃縮</a:t>
                  </a:r>
                  <a:endParaRPr lang="ja-JP" altLang="en-US" sz="1100" dirty="0">
                    <a:solidFill>
                      <a:schemeClr val="accent2">
                        <a:lumMod val="50000"/>
                      </a:schemeClr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endParaRPr>
                </a:p>
              </p:txBody>
            </p:sp>
          </p:grpSp>
          <p:sp>
            <p:nvSpPr>
              <p:cNvPr id="28" name="正方形/長方形 27"/>
              <p:cNvSpPr/>
              <p:nvPr/>
            </p:nvSpPr>
            <p:spPr>
              <a:xfrm rot="21371427">
                <a:off x="820655" y="10680804"/>
                <a:ext cx="2088290" cy="400110"/>
              </a:xfrm>
              <a:prstGeom prst="rect">
                <a:avLst/>
              </a:prstGeom>
              <a:solidFill>
                <a:schemeClr val="accent2">
                  <a:lumMod val="50000"/>
                  <a:alpha val="7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ja-JP" sz="2000" dirty="0" smtClean="0">
                    <a:solidFill>
                      <a:schemeClr val="bg2">
                        <a:lumMod val="75000"/>
                      </a:schemeClr>
                    </a:solidFill>
                    <a:latin typeface="Adobe Gothic Std B" pitchFamily="34" charset="-128"/>
                    <a:ea typeface="Adobe Gothic Std B" pitchFamily="34" charset="-128"/>
                  </a:rPr>
                  <a:t>Cafe</a:t>
                </a:r>
                <a:r>
                  <a:rPr lang="ja-JP" altLang="en-US" sz="2000" dirty="0">
                    <a:solidFill>
                      <a:schemeClr val="bg2">
                        <a:lumMod val="75000"/>
                      </a:schemeClr>
                    </a:solidFill>
                    <a:latin typeface="Adobe Gothic Std B" pitchFamily="34" charset="-128"/>
                    <a:ea typeface="Adobe Gothic Std B" pitchFamily="34" charset="-128"/>
                  </a:rPr>
                  <a:t> </a:t>
                </a:r>
                <a:r>
                  <a:rPr lang="en-US" altLang="ja-JP" sz="2000" dirty="0" smtClean="0">
                    <a:solidFill>
                      <a:schemeClr val="bg2">
                        <a:lumMod val="75000"/>
                      </a:schemeClr>
                    </a:solidFill>
                    <a:latin typeface="Adobe Gothic Std B" pitchFamily="34" charset="-128"/>
                    <a:ea typeface="Adobe Gothic Std B" pitchFamily="34" charset="-128"/>
                  </a:rPr>
                  <a:t>Brocade</a:t>
                </a:r>
                <a:endParaRPr lang="ja-JP" altLang="en-US" sz="2000" dirty="0">
                  <a:solidFill>
                    <a:schemeClr val="bg2">
                      <a:lumMod val="75000"/>
                    </a:schemeClr>
                  </a:solidFill>
                  <a:latin typeface="Adobe Gothic Std B" pitchFamily="34" charset="-128"/>
                  <a:ea typeface="Adobe Gothic Std B" pitchFamily="34" charset="-128"/>
                </a:endParaRPr>
              </a:p>
            </p:txBody>
          </p:sp>
        </p:grpSp>
        <p:grpSp>
          <p:nvGrpSpPr>
            <p:cNvPr id="6" name="グループ化 5"/>
            <p:cNvGrpSpPr/>
            <p:nvPr/>
          </p:nvGrpSpPr>
          <p:grpSpPr>
            <a:xfrm rot="10800000">
              <a:off x="172801" y="1817999"/>
              <a:ext cx="3384000" cy="4752000"/>
              <a:chOff x="4256117" y="6570000"/>
              <a:chExt cx="3384000" cy="4752000"/>
            </a:xfrm>
          </p:grpSpPr>
          <p:sp>
            <p:nvSpPr>
              <p:cNvPr id="52" name="正方形/長方形 51"/>
              <p:cNvSpPr/>
              <p:nvPr/>
            </p:nvSpPr>
            <p:spPr>
              <a:xfrm>
                <a:off x="4256117" y="6570000"/>
                <a:ext cx="3384000" cy="4752000"/>
              </a:xfrm>
              <a:prstGeom prst="rect">
                <a:avLst/>
              </a:prstGeom>
              <a:blipFill>
                <a:blip r:embed="rId2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9314" tIns="64657" rIns="129314" bIns="64657"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5" name="グループ化 4"/>
              <p:cNvGrpSpPr/>
              <p:nvPr/>
            </p:nvGrpSpPr>
            <p:grpSpPr>
              <a:xfrm>
                <a:off x="4382007" y="6769152"/>
                <a:ext cx="3132220" cy="4086421"/>
                <a:chOff x="4382007" y="6769152"/>
                <a:chExt cx="3132220" cy="4086421"/>
              </a:xfrm>
            </p:grpSpPr>
            <p:grpSp>
              <p:nvGrpSpPr>
                <p:cNvPr id="31" name="グループ化 30"/>
                <p:cNvGrpSpPr/>
                <p:nvPr/>
              </p:nvGrpSpPr>
              <p:grpSpPr>
                <a:xfrm>
                  <a:off x="4382007" y="6769152"/>
                  <a:ext cx="3132220" cy="3043065"/>
                  <a:chOff x="4374780" y="7083016"/>
                  <a:chExt cx="3132220" cy="3043065"/>
                </a:xfrm>
              </p:grpSpPr>
              <p:pic>
                <p:nvPicPr>
                  <p:cNvPr id="8" name="図 7"/>
                  <p:cNvPicPr>
                    <a:picLocks noChangeAspect="1"/>
                  </p:cNvPicPr>
                  <p:nvPr/>
                </p:nvPicPr>
                <p:blipFill rotWithShape="1"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2806" t="30740" r="27350" b="16311"/>
                  <a:stretch/>
                </p:blipFill>
                <p:spPr>
                  <a:xfrm>
                    <a:off x="4374780" y="7659475"/>
                    <a:ext cx="1548000" cy="2466606"/>
                  </a:xfrm>
                  <a:prstGeom prst="rect">
                    <a:avLst/>
                  </a:prstGeom>
                </p:spPr>
              </p:pic>
              <p:pic>
                <p:nvPicPr>
                  <p:cNvPr id="9" name="図 8"/>
                  <p:cNvPicPr>
                    <a:picLocks noChangeAspect="1"/>
                  </p:cNvPicPr>
                  <p:nvPr/>
                </p:nvPicPr>
                <p:blipFill rotWithShape="1"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18159" t="13062"/>
                  <a:stretch/>
                </p:blipFill>
                <p:spPr>
                  <a:xfrm>
                    <a:off x="5959000" y="7659475"/>
                    <a:ext cx="1548000" cy="2466606"/>
                  </a:xfrm>
                  <a:prstGeom prst="rect">
                    <a:avLst/>
                  </a:prstGeom>
                </p:spPr>
              </p:pic>
              <p:sp>
                <p:nvSpPr>
                  <p:cNvPr id="75" name="正方形/長方形 74"/>
                  <p:cNvSpPr/>
                  <p:nvPr/>
                </p:nvSpPr>
                <p:spPr>
                  <a:xfrm>
                    <a:off x="4374780" y="7083016"/>
                    <a:ext cx="1548000" cy="553998"/>
                  </a:xfrm>
                  <a:prstGeom prst="rect">
                    <a:avLst/>
                  </a:prstGeom>
                  <a:solidFill>
                    <a:schemeClr val="bg2">
                      <a:lumMod val="50000"/>
                      <a:alpha val="70000"/>
                    </a:schemeClr>
                  </a:solidFill>
                </p:spPr>
                <p:txBody>
                  <a:bodyPr wrap="square">
                    <a:spAutoFit/>
                  </a:bodyPr>
                  <a:lstStyle/>
                  <a:p>
                    <a:pPr algn="r"/>
                    <a:r>
                      <a:rPr lang="ja-JP" altLang="en-US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レアチーズケーキ</a:t>
                    </a:r>
                    <a:endParaRPr lang="en-US" altLang="ja-JP" sz="1200" b="1" dirty="0" smtClean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  <a:p>
                    <a:pPr algn="r"/>
                    <a:r>
                      <a:rPr lang="en-US" altLang="ja-JP" sz="18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¥</a:t>
                    </a:r>
                    <a:r>
                      <a:rPr lang="en-US" altLang="ja-JP" sz="1800" b="1" dirty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550</a:t>
                    </a:r>
                    <a:endParaRPr lang="ja-JP" altLang="en-US" sz="1800" b="1" dirty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</p:txBody>
              </p:sp>
              <p:sp>
                <p:nvSpPr>
                  <p:cNvPr id="80" name="正方形/長方形 79"/>
                  <p:cNvSpPr/>
                  <p:nvPr/>
                </p:nvSpPr>
                <p:spPr>
                  <a:xfrm>
                    <a:off x="5959000" y="7083016"/>
                    <a:ext cx="1548000" cy="553998"/>
                  </a:xfrm>
                  <a:prstGeom prst="rect">
                    <a:avLst/>
                  </a:prstGeom>
                  <a:solidFill>
                    <a:schemeClr val="bg2">
                      <a:lumMod val="50000"/>
                      <a:alpha val="70000"/>
                    </a:schemeClr>
                  </a:solidFill>
                </p:spPr>
                <p:txBody>
                  <a:bodyPr wrap="square">
                    <a:spAutoFit/>
                  </a:bodyPr>
                  <a:lstStyle/>
                  <a:p>
                    <a:pPr algn="r"/>
                    <a:r>
                      <a:rPr lang="ja-JP" altLang="en-US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シブースト</a:t>
                    </a:r>
                    <a:endParaRPr lang="en-US" altLang="ja-JP" sz="1200" b="1" dirty="0" smtClean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  <a:p>
                    <a:pPr algn="r"/>
                    <a:r>
                      <a:rPr lang="en-US" altLang="ja-JP" sz="18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¥</a:t>
                    </a:r>
                    <a:r>
                      <a:rPr lang="en-US" altLang="ja-JP" sz="1800" b="1" dirty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550</a:t>
                    </a:r>
                    <a:endParaRPr lang="ja-JP" altLang="en-US" sz="1800" b="1" dirty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</p:txBody>
              </p:sp>
              <p:sp>
                <p:nvSpPr>
                  <p:cNvPr id="30" name="正方形/長方形 29"/>
                  <p:cNvSpPr/>
                  <p:nvPr/>
                </p:nvSpPr>
                <p:spPr>
                  <a:xfrm>
                    <a:off x="4374780" y="7083016"/>
                    <a:ext cx="107800" cy="554400"/>
                  </a:xfrm>
                  <a:prstGeom prst="rect">
                    <a:avLst/>
                  </a:prstGeom>
                  <a:solidFill>
                    <a:schemeClr val="accent2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1" name="正方形/長方形 80"/>
                  <p:cNvSpPr/>
                  <p:nvPr/>
                </p:nvSpPr>
                <p:spPr>
                  <a:xfrm>
                    <a:off x="5959000" y="7083016"/>
                    <a:ext cx="107800" cy="554400"/>
                  </a:xfrm>
                  <a:prstGeom prst="rect">
                    <a:avLst/>
                  </a:prstGeom>
                  <a:solidFill>
                    <a:schemeClr val="accent2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82" name="正方形/長方形 81"/>
                <p:cNvSpPr/>
                <p:nvPr/>
              </p:nvSpPr>
              <p:spPr>
                <a:xfrm>
                  <a:off x="4389348" y="9864941"/>
                  <a:ext cx="3117539" cy="600164"/>
                </a:xfrm>
                <a:prstGeom prst="rect">
                  <a:avLst/>
                </a:prstGeom>
                <a:solidFill>
                  <a:schemeClr val="bg2">
                    <a:lumMod val="50000"/>
                    <a:alpha val="7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1100" b="1" dirty="0">
                      <a:solidFill>
                        <a:schemeClr val="accent2">
                          <a:lumMod val="50000"/>
                        </a:schemeClr>
                      </a:solidFill>
                    </a:rPr>
                    <a:t>酸味の効いたコーヒーにはフルーツ系、苦味の強いコーヒーには、甘いスイーツがよく合います。コーヒーとスイーツの相性を探してみませんか</a:t>
                  </a:r>
                  <a:r>
                    <a:rPr lang="ja-JP" altLang="en-US" sz="1100" b="1" dirty="0" smtClean="0">
                      <a:solidFill>
                        <a:schemeClr val="accent2">
                          <a:lumMod val="50000"/>
                        </a:schemeClr>
                      </a:solidFill>
                    </a:rPr>
                    <a:t>？</a:t>
                  </a:r>
                  <a:endParaRPr lang="en-US" altLang="ja-JP" sz="1100" b="1" dirty="0" smtClean="0">
                    <a:solidFill>
                      <a:schemeClr val="accent2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83" name="正方形/長方形 82"/>
                <p:cNvSpPr/>
                <p:nvPr/>
              </p:nvSpPr>
              <p:spPr>
                <a:xfrm rot="21371427">
                  <a:off x="4903972" y="10455463"/>
                  <a:ext cx="2088290" cy="400110"/>
                </a:xfrm>
                <a:prstGeom prst="rect">
                  <a:avLst/>
                </a:prstGeom>
                <a:solidFill>
                  <a:schemeClr val="accent2">
                    <a:lumMod val="50000"/>
                    <a:alpha val="7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altLang="ja-JP" sz="2000" dirty="0" smtClean="0">
                      <a:solidFill>
                        <a:schemeClr val="bg2">
                          <a:lumMod val="75000"/>
                        </a:schemeClr>
                      </a:solidFill>
                      <a:latin typeface="Adobe Gothic Std B" pitchFamily="34" charset="-128"/>
                      <a:ea typeface="Adobe Gothic Std B" pitchFamily="34" charset="-128"/>
                    </a:rPr>
                    <a:t>Cafe</a:t>
                  </a:r>
                  <a:r>
                    <a:rPr lang="ja-JP" altLang="en-US" sz="2000" dirty="0">
                      <a:solidFill>
                        <a:schemeClr val="bg2">
                          <a:lumMod val="75000"/>
                        </a:schemeClr>
                      </a:solidFill>
                      <a:latin typeface="Adobe Gothic Std B" pitchFamily="34" charset="-128"/>
                      <a:ea typeface="Adobe Gothic Std B" pitchFamily="34" charset="-128"/>
                    </a:rPr>
                    <a:t> </a:t>
                  </a:r>
                  <a:r>
                    <a:rPr lang="en-US" altLang="ja-JP" sz="2000" dirty="0" smtClean="0">
                      <a:solidFill>
                        <a:schemeClr val="bg2">
                          <a:lumMod val="75000"/>
                        </a:schemeClr>
                      </a:solidFill>
                      <a:latin typeface="Adobe Gothic Std B" pitchFamily="34" charset="-128"/>
                      <a:ea typeface="Adobe Gothic Std B" pitchFamily="34" charset="-128"/>
                    </a:rPr>
                    <a:t>Brocade</a:t>
                  </a:r>
                  <a:endParaRPr lang="ja-JP" altLang="en-US" sz="2000" dirty="0">
                    <a:solidFill>
                      <a:schemeClr val="bg2">
                        <a:lumMod val="75000"/>
                      </a:schemeClr>
                    </a:solidFill>
                    <a:latin typeface="Adobe Gothic Std B" pitchFamily="34" charset="-128"/>
                    <a:ea typeface="Adobe Gothic Std B" pitchFamily="34" charset="-128"/>
                  </a:endParaRPr>
                </a:p>
              </p:txBody>
            </p:sp>
          </p:grpSp>
        </p:grpSp>
      </p:grpSp>
      <p:grpSp>
        <p:nvGrpSpPr>
          <p:cNvPr id="34" name="グループ化 33"/>
          <p:cNvGrpSpPr/>
          <p:nvPr/>
        </p:nvGrpSpPr>
        <p:grpSpPr>
          <a:xfrm>
            <a:off x="3654000" y="1817999"/>
            <a:ext cx="3384001" cy="11484001"/>
            <a:chOff x="172800" y="1817999"/>
            <a:chExt cx="3384001" cy="11484001"/>
          </a:xfrm>
        </p:grpSpPr>
        <p:sp>
          <p:nvSpPr>
            <p:cNvPr id="35" name="正方形/長方形 34"/>
            <p:cNvSpPr/>
            <p:nvPr/>
          </p:nvSpPr>
          <p:spPr>
            <a:xfrm>
              <a:off x="172800" y="1818000"/>
              <a:ext cx="3384000" cy="4752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9314" tIns="64657" rIns="129314" bIns="64657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172800" y="11250000"/>
              <a:ext cx="3384000" cy="20520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9314" tIns="64657" rIns="129314" bIns="64657"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/>
            <p:cNvGrpSpPr/>
            <p:nvPr/>
          </p:nvGrpSpPr>
          <p:grpSpPr>
            <a:xfrm>
              <a:off x="172800" y="6570000"/>
              <a:ext cx="3384000" cy="4680000"/>
              <a:chOff x="172800" y="6570000"/>
              <a:chExt cx="3384000" cy="4680000"/>
            </a:xfrm>
          </p:grpSpPr>
          <p:sp>
            <p:nvSpPr>
              <p:cNvPr id="57" name="正方形/長方形 56"/>
              <p:cNvSpPr/>
              <p:nvPr/>
            </p:nvSpPr>
            <p:spPr>
              <a:xfrm>
                <a:off x="172800" y="6570000"/>
                <a:ext cx="3384000" cy="4680000"/>
              </a:xfrm>
              <a:prstGeom prst="rect">
                <a:avLst/>
              </a:prstGeom>
              <a:blipFill>
                <a:blip r:embed="rId2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9314" tIns="64657" rIns="129314" bIns="64657"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58" name="図 5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4096" y="7109745"/>
                <a:ext cx="3021409" cy="3672510"/>
              </a:xfrm>
              <a:prstGeom prst="rect">
                <a:avLst/>
              </a:prstGeom>
            </p:spPr>
          </p:pic>
          <p:sp>
            <p:nvSpPr>
              <p:cNvPr id="59" name="テキスト ボックス 58"/>
              <p:cNvSpPr txBox="1"/>
              <p:nvPr/>
            </p:nvSpPr>
            <p:spPr>
              <a:xfrm>
                <a:off x="594040" y="6841162"/>
                <a:ext cx="2473082" cy="407576"/>
              </a:xfrm>
              <a:prstGeom prst="rect">
                <a:avLst/>
              </a:prstGeom>
              <a:solidFill>
                <a:schemeClr val="accent2">
                  <a:lumMod val="50000"/>
                  <a:alpha val="70000"/>
                </a:schemeClr>
              </a:solidFill>
            </p:spPr>
            <p:txBody>
              <a:bodyPr wrap="square" lIns="129314" tIns="64657" rIns="129314" bIns="64657" rtlCol="0">
                <a:spAutoFit/>
              </a:bodyPr>
              <a:lstStyle/>
              <a:p>
                <a:pPr algn="r"/>
                <a:r>
                  <a:rPr lang="ja-JP" altLang="en-US" sz="1800" dirty="0">
                    <a:solidFill>
                      <a:schemeClr val="bg2">
                        <a:lumMod val="75000"/>
                      </a:schemeClr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新作スムージー登場</a:t>
                </a:r>
              </a:p>
            </p:txBody>
          </p:sp>
          <p:sp>
            <p:nvSpPr>
              <p:cNvPr id="61" name="テキスト ボックス 60"/>
              <p:cNvSpPr txBox="1"/>
              <p:nvPr/>
            </p:nvSpPr>
            <p:spPr>
              <a:xfrm rot="21009569">
                <a:off x="377133" y="8983340"/>
                <a:ext cx="888034" cy="346020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</p:spPr>
            <p:txBody>
              <a:bodyPr wrap="square" lIns="129314" tIns="64657" rIns="129314" bIns="64657" rtlCol="0">
                <a:spAutoFit/>
              </a:bodyPr>
              <a:lstStyle/>
              <a:p>
                <a:r>
                  <a:rPr lang="ja-JP" altLang="en-US" sz="1400" dirty="0" smtClean="0">
                    <a:solidFill>
                      <a:schemeClr val="accent2">
                        <a:lumMod val="50000"/>
                      </a:schemeClr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アサイー</a:t>
                </a:r>
                <a:endParaRPr lang="ja-JP" altLang="en-US" sz="1400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62" name="テキスト ボックス 61"/>
              <p:cNvSpPr txBox="1"/>
              <p:nvPr/>
            </p:nvSpPr>
            <p:spPr>
              <a:xfrm rot="21009569">
                <a:off x="805936" y="9552528"/>
                <a:ext cx="1180313" cy="346020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</p:spPr>
            <p:txBody>
              <a:bodyPr wrap="square" lIns="129314" tIns="64657" rIns="129314" bIns="64657" rtlCol="0">
                <a:spAutoFit/>
              </a:bodyPr>
              <a:lstStyle/>
              <a:p>
                <a:r>
                  <a:rPr lang="ja-JP" altLang="en-US" sz="1400" dirty="0">
                    <a:solidFill>
                      <a:schemeClr val="accent2">
                        <a:lumMod val="50000"/>
                      </a:schemeClr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ストロベリー</a:t>
                </a:r>
              </a:p>
            </p:txBody>
          </p:sp>
          <p:sp>
            <p:nvSpPr>
              <p:cNvPr id="63" name="テキスト ボックス 62"/>
              <p:cNvSpPr txBox="1"/>
              <p:nvPr/>
            </p:nvSpPr>
            <p:spPr>
              <a:xfrm rot="21009569">
                <a:off x="1371749" y="10082739"/>
                <a:ext cx="1220262" cy="346020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</p:spPr>
            <p:txBody>
              <a:bodyPr wrap="square" lIns="129314" tIns="64657" rIns="129314" bIns="64657" rtlCol="0">
                <a:spAutoFit/>
              </a:bodyPr>
              <a:lstStyle/>
              <a:p>
                <a:r>
                  <a:rPr lang="ja-JP" altLang="en-US" sz="1400" dirty="0">
                    <a:solidFill>
                      <a:schemeClr val="accent2">
                        <a:lumMod val="50000"/>
                      </a:schemeClr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ブルーベリー</a:t>
                </a:r>
              </a:p>
            </p:txBody>
          </p:sp>
          <p:sp>
            <p:nvSpPr>
              <p:cNvPr id="64" name="円/楕円 63"/>
              <p:cNvSpPr/>
              <p:nvPr/>
            </p:nvSpPr>
            <p:spPr>
              <a:xfrm>
                <a:off x="304052" y="6707693"/>
                <a:ext cx="674513" cy="67451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円/楕円 64"/>
              <p:cNvSpPr/>
              <p:nvPr/>
            </p:nvSpPr>
            <p:spPr>
              <a:xfrm>
                <a:off x="353308" y="6756949"/>
                <a:ext cx="576000" cy="576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311730" y="6860284"/>
                <a:ext cx="6591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ja-JP" sz="1800" b="1" dirty="0">
                    <a:solidFill>
                      <a:schemeClr val="bg1"/>
                    </a:solidFill>
                    <a:latin typeface="+mj-lt"/>
                  </a:rPr>
                  <a:t>NEW</a:t>
                </a:r>
                <a:endParaRPr lang="ja-JP" altLang="en-US" sz="18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67" name="正方形/長方形 66"/>
              <p:cNvSpPr/>
              <p:nvPr/>
            </p:nvSpPr>
            <p:spPr>
              <a:xfrm>
                <a:off x="455472" y="10255749"/>
                <a:ext cx="704039" cy="400110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en-US" altLang="ja-JP" sz="2000" b="1" dirty="0">
                    <a:solidFill>
                      <a:schemeClr val="accent2">
                        <a:lumMod val="50000"/>
                      </a:schemeClr>
                    </a:solidFill>
                  </a:rPr>
                  <a:t>¥450</a:t>
                </a:r>
                <a:endParaRPr lang="ja-JP" altLang="en-US" sz="2000" b="1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  <p:grpSp>
            <p:nvGrpSpPr>
              <p:cNvPr id="68" name="グループ化 67"/>
              <p:cNvGrpSpPr/>
              <p:nvPr/>
            </p:nvGrpSpPr>
            <p:grpSpPr>
              <a:xfrm>
                <a:off x="2322420" y="7320158"/>
                <a:ext cx="1058120" cy="453045"/>
                <a:chOff x="2178260" y="7396257"/>
                <a:chExt cx="1058120" cy="453045"/>
              </a:xfrm>
            </p:grpSpPr>
            <p:sp>
              <p:nvSpPr>
                <p:cNvPr id="71" name="角丸四角形吹き出し 70"/>
                <p:cNvSpPr/>
                <p:nvPr/>
              </p:nvSpPr>
              <p:spPr>
                <a:xfrm>
                  <a:off x="2178260" y="7396257"/>
                  <a:ext cx="1008140" cy="451872"/>
                </a:xfrm>
                <a:prstGeom prst="wedgeRoundRectCallout">
                  <a:avLst>
                    <a:gd name="adj1" fmla="val -39334"/>
                    <a:gd name="adj2" fmla="val 83579"/>
                    <a:gd name="adj3" fmla="val 16667"/>
                  </a:avLst>
                </a:prstGeom>
                <a:solidFill>
                  <a:schemeClr val="bg1">
                    <a:alpha val="70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正方形/長方形 71"/>
                <p:cNvSpPr/>
                <p:nvPr/>
              </p:nvSpPr>
              <p:spPr>
                <a:xfrm>
                  <a:off x="2178260" y="7418415"/>
                  <a:ext cx="1058120" cy="43088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1100" dirty="0">
                      <a:solidFill>
                        <a:schemeClr val="accent2">
                          <a:lumMod val="50000"/>
                        </a:schemeClr>
                      </a:solidFill>
                      <a:latin typeface="HGS創英角ｺﾞｼｯｸUB" panose="020B0900000000000000" pitchFamily="50" charset="-128"/>
                      <a:ea typeface="HGS創英角ｺﾞｼｯｸUB" panose="020B0900000000000000" pitchFamily="50" charset="-128"/>
                    </a:rPr>
                    <a:t>甘さと栄養を</a:t>
                  </a:r>
                </a:p>
                <a:p>
                  <a:r>
                    <a:rPr lang="ja-JP" altLang="en-US" sz="1100" dirty="0">
                      <a:solidFill>
                        <a:schemeClr val="accent2">
                          <a:lumMod val="50000"/>
                        </a:schemeClr>
                      </a:solidFill>
                      <a:latin typeface="HGS創英角ｺﾞｼｯｸUB" panose="020B0900000000000000" pitchFamily="50" charset="-128"/>
                      <a:ea typeface="HGS創英角ｺﾞｼｯｸUB" panose="020B0900000000000000" pitchFamily="50" charset="-128"/>
                    </a:rPr>
                    <a:t>ギュッと</a:t>
                  </a:r>
                  <a:r>
                    <a:rPr lang="ja-JP" altLang="en-US" sz="1100" dirty="0" smtClean="0">
                      <a:solidFill>
                        <a:schemeClr val="accent2">
                          <a:lumMod val="50000"/>
                        </a:schemeClr>
                      </a:solidFill>
                      <a:latin typeface="HGS創英角ｺﾞｼｯｸUB" panose="020B0900000000000000" pitchFamily="50" charset="-128"/>
                      <a:ea typeface="HGS創英角ｺﾞｼｯｸUB" panose="020B0900000000000000" pitchFamily="50" charset="-128"/>
                    </a:rPr>
                    <a:t>濃縮</a:t>
                  </a:r>
                  <a:endParaRPr lang="ja-JP" altLang="en-US" sz="1100" dirty="0">
                    <a:solidFill>
                      <a:schemeClr val="accent2">
                        <a:lumMod val="50000"/>
                      </a:schemeClr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endParaRPr>
                </a:p>
              </p:txBody>
            </p:sp>
          </p:grpSp>
          <p:sp>
            <p:nvSpPr>
              <p:cNvPr id="70" name="正方形/長方形 69"/>
              <p:cNvSpPr/>
              <p:nvPr/>
            </p:nvSpPr>
            <p:spPr>
              <a:xfrm rot="21371427">
                <a:off x="820655" y="10680804"/>
                <a:ext cx="2088290" cy="400110"/>
              </a:xfrm>
              <a:prstGeom prst="rect">
                <a:avLst/>
              </a:prstGeom>
              <a:solidFill>
                <a:schemeClr val="accent2">
                  <a:lumMod val="50000"/>
                  <a:alpha val="7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ja-JP" sz="2000" dirty="0" smtClean="0">
                    <a:solidFill>
                      <a:schemeClr val="bg2">
                        <a:lumMod val="75000"/>
                      </a:schemeClr>
                    </a:solidFill>
                    <a:latin typeface="Adobe Gothic Std B" pitchFamily="34" charset="-128"/>
                    <a:ea typeface="Adobe Gothic Std B" pitchFamily="34" charset="-128"/>
                  </a:rPr>
                  <a:t>Cafe</a:t>
                </a:r>
                <a:r>
                  <a:rPr lang="ja-JP" altLang="en-US" sz="2000" dirty="0">
                    <a:solidFill>
                      <a:schemeClr val="bg2">
                        <a:lumMod val="75000"/>
                      </a:schemeClr>
                    </a:solidFill>
                    <a:latin typeface="Adobe Gothic Std B" pitchFamily="34" charset="-128"/>
                    <a:ea typeface="Adobe Gothic Std B" pitchFamily="34" charset="-128"/>
                  </a:rPr>
                  <a:t> </a:t>
                </a:r>
                <a:r>
                  <a:rPr lang="en-US" altLang="ja-JP" sz="2000" dirty="0" smtClean="0">
                    <a:solidFill>
                      <a:schemeClr val="bg2">
                        <a:lumMod val="75000"/>
                      </a:schemeClr>
                    </a:solidFill>
                    <a:latin typeface="Adobe Gothic Std B" pitchFamily="34" charset="-128"/>
                    <a:ea typeface="Adobe Gothic Std B" pitchFamily="34" charset="-128"/>
                  </a:rPr>
                  <a:t>Brocade</a:t>
                </a:r>
                <a:endParaRPr lang="ja-JP" altLang="en-US" sz="2000" dirty="0">
                  <a:solidFill>
                    <a:schemeClr val="bg2">
                      <a:lumMod val="75000"/>
                    </a:schemeClr>
                  </a:solidFill>
                  <a:latin typeface="Adobe Gothic Std B" pitchFamily="34" charset="-128"/>
                  <a:ea typeface="Adobe Gothic Std B" pitchFamily="34" charset="-128"/>
                </a:endParaRPr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 rot="10800000">
              <a:off x="172801" y="1817999"/>
              <a:ext cx="3384000" cy="4752000"/>
              <a:chOff x="4256117" y="6570000"/>
              <a:chExt cx="3384000" cy="4752000"/>
            </a:xfrm>
          </p:grpSpPr>
          <p:sp>
            <p:nvSpPr>
              <p:cNvPr id="39" name="正方形/長方形 38"/>
              <p:cNvSpPr/>
              <p:nvPr/>
            </p:nvSpPr>
            <p:spPr>
              <a:xfrm>
                <a:off x="4256117" y="6570000"/>
                <a:ext cx="3384000" cy="4752000"/>
              </a:xfrm>
              <a:prstGeom prst="rect">
                <a:avLst/>
              </a:prstGeom>
              <a:blipFill>
                <a:blip r:embed="rId2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9314" tIns="64657" rIns="129314" bIns="64657"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0" name="グループ化 39"/>
              <p:cNvGrpSpPr/>
              <p:nvPr/>
            </p:nvGrpSpPr>
            <p:grpSpPr>
              <a:xfrm>
                <a:off x="4382007" y="6769152"/>
                <a:ext cx="3132220" cy="4086421"/>
                <a:chOff x="4382007" y="6769152"/>
                <a:chExt cx="3132220" cy="4086421"/>
              </a:xfrm>
            </p:grpSpPr>
            <p:grpSp>
              <p:nvGrpSpPr>
                <p:cNvPr id="41" name="グループ化 40"/>
                <p:cNvGrpSpPr/>
                <p:nvPr/>
              </p:nvGrpSpPr>
              <p:grpSpPr>
                <a:xfrm>
                  <a:off x="4382007" y="6769152"/>
                  <a:ext cx="3132220" cy="3043065"/>
                  <a:chOff x="4374780" y="7083016"/>
                  <a:chExt cx="3132220" cy="3043065"/>
                </a:xfrm>
              </p:grpSpPr>
              <p:pic>
                <p:nvPicPr>
                  <p:cNvPr id="44" name="図 43"/>
                  <p:cNvPicPr>
                    <a:picLocks noChangeAspect="1"/>
                  </p:cNvPicPr>
                  <p:nvPr/>
                </p:nvPicPr>
                <p:blipFill rotWithShape="1"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2806" t="30740" r="27350" b="16311"/>
                  <a:stretch/>
                </p:blipFill>
                <p:spPr>
                  <a:xfrm>
                    <a:off x="4374780" y="7659475"/>
                    <a:ext cx="1548000" cy="2466606"/>
                  </a:xfrm>
                  <a:prstGeom prst="rect">
                    <a:avLst/>
                  </a:prstGeom>
                </p:spPr>
              </p:pic>
              <p:pic>
                <p:nvPicPr>
                  <p:cNvPr id="45" name="図 44"/>
                  <p:cNvPicPr>
                    <a:picLocks noChangeAspect="1"/>
                  </p:cNvPicPr>
                  <p:nvPr/>
                </p:nvPicPr>
                <p:blipFill rotWithShape="1"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18159" t="13062"/>
                  <a:stretch/>
                </p:blipFill>
                <p:spPr>
                  <a:xfrm>
                    <a:off x="5959000" y="7659475"/>
                    <a:ext cx="1548000" cy="2466606"/>
                  </a:xfrm>
                  <a:prstGeom prst="rect">
                    <a:avLst/>
                  </a:prstGeom>
                </p:spPr>
              </p:pic>
              <p:sp>
                <p:nvSpPr>
                  <p:cNvPr id="46" name="正方形/長方形 45"/>
                  <p:cNvSpPr/>
                  <p:nvPr/>
                </p:nvSpPr>
                <p:spPr>
                  <a:xfrm>
                    <a:off x="4374780" y="7083016"/>
                    <a:ext cx="1548000" cy="553998"/>
                  </a:xfrm>
                  <a:prstGeom prst="rect">
                    <a:avLst/>
                  </a:prstGeom>
                  <a:solidFill>
                    <a:schemeClr val="bg2">
                      <a:lumMod val="50000"/>
                      <a:alpha val="70000"/>
                    </a:schemeClr>
                  </a:solidFill>
                </p:spPr>
                <p:txBody>
                  <a:bodyPr wrap="square">
                    <a:spAutoFit/>
                  </a:bodyPr>
                  <a:lstStyle/>
                  <a:p>
                    <a:pPr algn="r"/>
                    <a:r>
                      <a:rPr lang="ja-JP" altLang="en-US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レアチーズケーキ</a:t>
                    </a:r>
                    <a:endParaRPr lang="en-US" altLang="ja-JP" sz="1200" b="1" dirty="0" smtClean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  <a:p>
                    <a:pPr algn="r"/>
                    <a:r>
                      <a:rPr lang="en-US" altLang="ja-JP" sz="18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¥</a:t>
                    </a:r>
                    <a:r>
                      <a:rPr lang="en-US" altLang="ja-JP" sz="1800" b="1" dirty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550</a:t>
                    </a:r>
                    <a:endParaRPr lang="ja-JP" altLang="en-US" sz="1800" b="1" dirty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</p:txBody>
              </p:sp>
              <p:sp>
                <p:nvSpPr>
                  <p:cNvPr id="47" name="正方形/長方形 46"/>
                  <p:cNvSpPr/>
                  <p:nvPr/>
                </p:nvSpPr>
                <p:spPr>
                  <a:xfrm>
                    <a:off x="5959000" y="7083016"/>
                    <a:ext cx="1548000" cy="553998"/>
                  </a:xfrm>
                  <a:prstGeom prst="rect">
                    <a:avLst/>
                  </a:prstGeom>
                  <a:solidFill>
                    <a:schemeClr val="bg2">
                      <a:lumMod val="50000"/>
                      <a:alpha val="70000"/>
                    </a:schemeClr>
                  </a:solidFill>
                </p:spPr>
                <p:txBody>
                  <a:bodyPr wrap="square">
                    <a:spAutoFit/>
                  </a:bodyPr>
                  <a:lstStyle/>
                  <a:p>
                    <a:pPr algn="r"/>
                    <a:r>
                      <a:rPr lang="ja-JP" altLang="en-US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シブースト</a:t>
                    </a:r>
                    <a:endParaRPr lang="en-US" altLang="ja-JP" sz="1200" b="1" dirty="0" smtClean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  <a:p>
                    <a:pPr algn="r"/>
                    <a:r>
                      <a:rPr lang="en-US" altLang="ja-JP" sz="18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¥</a:t>
                    </a:r>
                    <a:r>
                      <a:rPr lang="en-US" altLang="ja-JP" sz="1800" b="1" dirty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550</a:t>
                    </a:r>
                    <a:endParaRPr lang="ja-JP" altLang="en-US" sz="1800" b="1" dirty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</p:txBody>
              </p:sp>
              <p:sp>
                <p:nvSpPr>
                  <p:cNvPr id="48" name="正方形/長方形 47"/>
                  <p:cNvSpPr/>
                  <p:nvPr/>
                </p:nvSpPr>
                <p:spPr>
                  <a:xfrm>
                    <a:off x="4374780" y="7083016"/>
                    <a:ext cx="107800" cy="554400"/>
                  </a:xfrm>
                  <a:prstGeom prst="rect">
                    <a:avLst/>
                  </a:prstGeom>
                  <a:solidFill>
                    <a:schemeClr val="accent2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" name="正方形/長方形 48"/>
                  <p:cNvSpPr/>
                  <p:nvPr/>
                </p:nvSpPr>
                <p:spPr>
                  <a:xfrm>
                    <a:off x="5959000" y="7083016"/>
                    <a:ext cx="107800" cy="554400"/>
                  </a:xfrm>
                  <a:prstGeom prst="rect">
                    <a:avLst/>
                  </a:prstGeom>
                  <a:solidFill>
                    <a:schemeClr val="accent2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2" name="正方形/長方形 41"/>
                <p:cNvSpPr/>
                <p:nvPr/>
              </p:nvSpPr>
              <p:spPr>
                <a:xfrm>
                  <a:off x="4389348" y="9864941"/>
                  <a:ext cx="3117539" cy="600164"/>
                </a:xfrm>
                <a:prstGeom prst="rect">
                  <a:avLst/>
                </a:prstGeom>
                <a:solidFill>
                  <a:schemeClr val="bg2">
                    <a:lumMod val="50000"/>
                    <a:alpha val="7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1100" b="1" dirty="0">
                      <a:solidFill>
                        <a:schemeClr val="accent2">
                          <a:lumMod val="50000"/>
                        </a:schemeClr>
                      </a:solidFill>
                    </a:rPr>
                    <a:t>酸味の効いたコーヒーにはフルーツ系、苦味の強いコーヒーには、甘いスイーツがよく合います。コーヒーとスイーツの相性を探してみませんか</a:t>
                  </a:r>
                  <a:r>
                    <a:rPr lang="ja-JP" altLang="en-US" sz="1100" b="1" dirty="0" smtClean="0">
                      <a:solidFill>
                        <a:schemeClr val="accent2">
                          <a:lumMod val="50000"/>
                        </a:schemeClr>
                      </a:solidFill>
                    </a:rPr>
                    <a:t>？</a:t>
                  </a:r>
                  <a:endParaRPr lang="en-US" altLang="ja-JP" sz="1100" b="1" dirty="0" smtClean="0">
                    <a:solidFill>
                      <a:schemeClr val="accent2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3" name="正方形/長方形 42"/>
                <p:cNvSpPr/>
                <p:nvPr/>
              </p:nvSpPr>
              <p:spPr>
                <a:xfrm rot="21371427">
                  <a:off x="4903972" y="10455463"/>
                  <a:ext cx="2088290" cy="400110"/>
                </a:xfrm>
                <a:prstGeom prst="rect">
                  <a:avLst/>
                </a:prstGeom>
                <a:solidFill>
                  <a:schemeClr val="accent2">
                    <a:lumMod val="50000"/>
                    <a:alpha val="7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altLang="ja-JP" sz="2000" dirty="0" smtClean="0">
                      <a:solidFill>
                        <a:schemeClr val="bg2">
                          <a:lumMod val="75000"/>
                        </a:schemeClr>
                      </a:solidFill>
                      <a:latin typeface="Adobe Gothic Std B" pitchFamily="34" charset="-128"/>
                      <a:ea typeface="Adobe Gothic Std B" pitchFamily="34" charset="-128"/>
                    </a:rPr>
                    <a:t>Cafe</a:t>
                  </a:r>
                  <a:r>
                    <a:rPr lang="ja-JP" altLang="en-US" sz="2000" dirty="0">
                      <a:solidFill>
                        <a:schemeClr val="bg2">
                          <a:lumMod val="75000"/>
                        </a:schemeClr>
                      </a:solidFill>
                      <a:latin typeface="Adobe Gothic Std B" pitchFamily="34" charset="-128"/>
                      <a:ea typeface="Adobe Gothic Std B" pitchFamily="34" charset="-128"/>
                    </a:rPr>
                    <a:t> </a:t>
                  </a:r>
                  <a:r>
                    <a:rPr lang="en-US" altLang="ja-JP" sz="2000" dirty="0" smtClean="0">
                      <a:solidFill>
                        <a:schemeClr val="bg2">
                          <a:lumMod val="75000"/>
                        </a:schemeClr>
                      </a:solidFill>
                      <a:latin typeface="Adobe Gothic Std B" pitchFamily="34" charset="-128"/>
                      <a:ea typeface="Adobe Gothic Std B" pitchFamily="34" charset="-128"/>
                    </a:rPr>
                    <a:t>Brocade</a:t>
                  </a:r>
                  <a:endParaRPr lang="ja-JP" altLang="en-US" sz="2000" dirty="0">
                    <a:solidFill>
                      <a:schemeClr val="bg2">
                        <a:lumMod val="75000"/>
                      </a:schemeClr>
                    </a:solidFill>
                    <a:latin typeface="Adobe Gothic Std B" pitchFamily="34" charset="-128"/>
                    <a:ea typeface="Adobe Gothic Std B" pitchFamily="34" charset="-128"/>
                  </a:endParaRPr>
                </a:p>
              </p:txBody>
            </p:sp>
          </p:grpSp>
        </p:grpSp>
      </p:grpSp>
      <p:grpSp>
        <p:nvGrpSpPr>
          <p:cNvPr id="73" name="グループ化 72"/>
          <p:cNvGrpSpPr/>
          <p:nvPr/>
        </p:nvGrpSpPr>
        <p:grpSpPr>
          <a:xfrm>
            <a:off x="7138800" y="1817999"/>
            <a:ext cx="3384001" cy="11484001"/>
            <a:chOff x="172800" y="1817999"/>
            <a:chExt cx="3384001" cy="11484001"/>
          </a:xfrm>
        </p:grpSpPr>
        <p:sp>
          <p:nvSpPr>
            <p:cNvPr id="74" name="正方形/長方形 73"/>
            <p:cNvSpPr/>
            <p:nvPr/>
          </p:nvSpPr>
          <p:spPr>
            <a:xfrm>
              <a:off x="172800" y="1818000"/>
              <a:ext cx="3384000" cy="4752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9314" tIns="64657" rIns="129314" bIns="64657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172800" y="11250000"/>
              <a:ext cx="3384000" cy="20520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9314" tIns="64657" rIns="129314" bIns="64657"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7" name="グループ化 76"/>
            <p:cNvGrpSpPr/>
            <p:nvPr/>
          </p:nvGrpSpPr>
          <p:grpSpPr>
            <a:xfrm>
              <a:off x="172800" y="6570000"/>
              <a:ext cx="3384000" cy="4680000"/>
              <a:chOff x="172800" y="6570000"/>
              <a:chExt cx="3384000" cy="4680000"/>
            </a:xfrm>
          </p:grpSpPr>
          <p:sp>
            <p:nvSpPr>
              <p:cNvPr id="94" name="正方形/長方形 93"/>
              <p:cNvSpPr/>
              <p:nvPr/>
            </p:nvSpPr>
            <p:spPr>
              <a:xfrm>
                <a:off x="172800" y="6570000"/>
                <a:ext cx="3384000" cy="4680000"/>
              </a:xfrm>
              <a:prstGeom prst="rect">
                <a:avLst/>
              </a:prstGeom>
              <a:blipFill>
                <a:blip r:embed="rId2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9314" tIns="64657" rIns="129314" bIns="64657"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95" name="図 9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4096" y="7109745"/>
                <a:ext cx="3021409" cy="3672510"/>
              </a:xfrm>
              <a:prstGeom prst="rect">
                <a:avLst/>
              </a:prstGeom>
            </p:spPr>
          </p:pic>
          <p:sp>
            <p:nvSpPr>
              <p:cNvPr id="96" name="テキスト ボックス 95"/>
              <p:cNvSpPr txBox="1"/>
              <p:nvPr/>
            </p:nvSpPr>
            <p:spPr>
              <a:xfrm>
                <a:off x="594040" y="6841162"/>
                <a:ext cx="2473082" cy="407576"/>
              </a:xfrm>
              <a:prstGeom prst="rect">
                <a:avLst/>
              </a:prstGeom>
              <a:solidFill>
                <a:schemeClr val="accent2">
                  <a:lumMod val="50000"/>
                  <a:alpha val="70000"/>
                </a:schemeClr>
              </a:solidFill>
            </p:spPr>
            <p:txBody>
              <a:bodyPr wrap="square" lIns="129314" tIns="64657" rIns="129314" bIns="64657" rtlCol="0">
                <a:spAutoFit/>
              </a:bodyPr>
              <a:lstStyle/>
              <a:p>
                <a:pPr algn="r"/>
                <a:r>
                  <a:rPr lang="ja-JP" altLang="en-US" sz="1800" dirty="0">
                    <a:solidFill>
                      <a:schemeClr val="bg2">
                        <a:lumMod val="75000"/>
                      </a:schemeClr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新作スムージー登場</a:t>
                </a:r>
              </a:p>
            </p:txBody>
          </p:sp>
          <p:sp>
            <p:nvSpPr>
              <p:cNvPr id="97" name="テキスト ボックス 96"/>
              <p:cNvSpPr txBox="1"/>
              <p:nvPr/>
            </p:nvSpPr>
            <p:spPr>
              <a:xfrm rot="21009569">
                <a:off x="377133" y="8983340"/>
                <a:ext cx="888034" cy="346020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</p:spPr>
            <p:txBody>
              <a:bodyPr wrap="square" lIns="129314" tIns="64657" rIns="129314" bIns="64657" rtlCol="0">
                <a:spAutoFit/>
              </a:bodyPr>
              <a:lstStyle/>
              <a:p>
                <a:r>
                  <a:rPr lang="ja-JP" altLang="en-US" sz="1400" dirty="0" smtClean="0">
                    <a:solidFill>
                      <a:schemeClr val="accent2">
                        <a:lumMod val="50000"/>
                      </a:schemeClr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アサイー</a:t>
                </a:r>
                <a:endParaRPr lang="ja-JP" altLang="en-US" sz="1400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98" name="テキスト ボックス 97"/>
              <p:cNvSpPr txBox="1"/>
              <p:nvPr/>
            </p:nvSpPr>
            <p:spPr>
              <a:xfrm rot="21009569">
                <a:off x="805936" y="9552528"/>
                <a:ext cx="1180313" cy="346020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</p:spPr>
            <p:txBody>
              <a:bodyPr wrap="square" lIns="129314" tIns="64657" rIns="129314" bIns="64657" rtlCol="0">
                <a:spAutoFit/>
              </a:bodyPr>
              <a:lstStyle/>
              <a:p>
                <a:r>
                  <a:rPr lang="ja-JP" altLang="en-US" sz="1400" dirty="0">
                    <a:solidFill>
                      <a:schemeClr val="accent2">
                        <a:lumMod val="50000"/>
                      </a:schemeClr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ストロベリー</a:t>
                </a:r>
              </a:p>
            </p:txBody>
          </p:sp>
          <p:sp>
            <p:nvSpPr>
              <p:cNvPr id="99" name="テキスト ボックス 98"/>
              <p:cNvSpPr txBox="1"/>
              <p:nvPr/>
            </p:nvSpPr>
            <p:spPr>
              <a:xfrm rot="21009569">
                <a:off x="1371749" y="10082739"/>
                <a:ext cx="1220262" cy="346020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</p:spPr>
            <p:txBody>
              <a:bodyPr wrap="square" lIns="129314" tIns="64657" rIns="129314" bIns="64657" rtlCol="0">
                <a:spAutoFit/>
              </a:bodyPr>
              <a:lstStyle/>
              <a:p>
                <a:r>
                  <a:rPr lang="ja-JP" altLang="en-US" sz="1400" dirty="0">
                    <a:solidFill>
                      <a:schemeClr val="accent2">
                        <a:lumMod val="50000"/>
                      </a:schemeClr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ブルーベリー</a:t>
                </a:r>
              </a:p>
            </p:txBody>
          </p:sp>
          <p:sp>
            <p:nvSpPr>
              <p:cNvPr id="100" name="円/楕円 99"/>
              <p:cNvSpPr/>
              <p:nvPr/>
            </p:nvSpPr>
            <p:spPr>
              <a:xfrm>
                <a:off x="304052" y="6707693"/>
                <a:ext cx="674513" cy="67451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円/楕円 100"/>
              <p:cNvSpPr/>
              <p:nvPr/>
            </p:nvSpPr>
            <p:spPr>
              <a:xfrm>
                <a:off x="353308" y="6756949"/>
                <a:ext cx="576000" cy="576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" name="正方形/長方形 101"/>
              <p:cNvSpPr/>
              <p:nvPr/>
            </p:nvSpPr>
            <p:spPr>
              <a:xfrm>
                <a:off x="311730" y="6860284"/>
                <a:ext cx="6591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ja-JP" sz="1800" b="1" dirty="0">
                    <a:solidFill>
                      <a:schemeClr val="bg1"/>
                    </a:solidFill>
                    <a:latin typeface="+mj-lt"/>
                  </a:rPr>
                  <a:t>NEW</a:t>
                </a:r>
                <a:endParaRPr lang="ja-JP" altLang="en-US" sz="18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103" name="正方形/長方形 102"/>
              <p:cNvSpPr/>
              <p:nvPr/>
            </p:nvSpPr>
            <p:spPr>
              <a:xfrm>
                <a:off x="455472" y="10255749"/>
                <a:ext cx="704039" cy="400110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en-US" altLang="ja-JP" sz="2000" b="1" dirty="0">
                    <a:solidFill>
                      <a:schemeClr val="accent2">
                        <a:lumMod val="50000"/>
                      </a:schemeClr>
                    </a:solidFill>
                  </a:rPr>
                  <a:t>¥450</a:t>
                </a:r>
                <a:endParaRPr lang="ja-JP" altLang="en-US" sz="2000" b="1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  <p:grpSp>
            <p:nvGrpSpPr>
              <p:cNvPr id="104" name="グループ化 103"/>
              <p:cNvGrpSpPr/>
              <p:nvPr/>
            </p:nvGrpSpPr>
            <p:grpSpPr>
              <a:xfrm>
                <a:off x="2322420" y="7320158"/>
                <a:ext cx="1058120" cy="453045"/>
                <a:chOff x="2178260" y="7396257"/>
                <a:chExt cx="1058120" cy="453045"/>
              </a:xfrm>
            </p:grpSpPr>
            <p:sp>
              <p:nvSpPr>
                <p:cNvPr id="106" name="角丸四角形吹き出し 105"/>
                <p:cNvSpPr/>
                <p:nvPr/>
              </p:nvSpPr>
              <p:spPr>
                <a:xfrm>
                  <a:off x="2178260" y="7396257"/>
                  <a:ext cx="1008140" cy="451872"/>
                </a:xfrm>
                <a:prstGeom prst="wedgeRoundRectCallout">
                  <a:avLst>
                    <a:gd name="adj1" fmla="val -39334"/>
                    <a:gd name="adj2" fmla="val 83579"/>
                    <a:gd name="adj3" fmla="val 16667"/>
                  </a:avLst>
                </a:prstGeom>
                <a:solidFill>
                  <a:schemeClr val="bg1">
                    <a:alpha val="70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7" name="正方形/長方形 106"/>
                <p:cNvSpPr/>
                <p:nvPr/>
              </p:nvSpPr>
              <p:spPr>
                <a:xfrm>
                  <a:off x="2178260" y="7418415"/>
                  <a:ext cx="1058120" cy="43088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1100" dirty="0">
                      <a:solidFill>
                        <a:schemeClr val="accent2">
                          <a:lumMod val="50000"/>
                        </a:schemeClr>
                      </a:solidFill>
                      <a:latin typeface="HGS創英角ｺﾞｼｯｸUB" panose="020B0900000000000000" pitchFamily="50" charset="-128"/>
                      <a:ea typeface="HGS創英角ｺﾞｼｯｸUB" panose="020B0900000000000000" pitchFamily="50" charset="-128"/>
                    </a:rPr>
                    <a:t>甘さと栄養を</a:t>
                  </a:r>
                </a:p>
                <a:p>
                  <a:r>
                    <a:rPr lang="ja-JP" altLang="en-US" sz="1100" dirty="0">
                      <a:solidFill>
                        <a:schemeClr val="accent2">
                          <a:lumMod val="50000"/>
                        </a:schemeClr>
                      </a:solidFill>
                      <a:latin typeface="HGS創英角ｺﾞｼｯｸUB" panose="020B0900000000000000" pitchFamily="50" charset="-128"/>
                      <a:ea typeface="HGS創英角ｺﾞｼｯｸUB" panose="020B0900000000000000" pitchFamily="50" charset="-128"/>
                    </a:rPr>
                    <a:t>ギュッと</a:t>
                  </a:r>
                  <a:r>
                    <a:rPr lang="ja-JP" altLang="en-US" sz="1100" dirty="0" smtClean="0">
                      <a:solidFill>
                        <a:schemeClr val="accent2">
                          <a:lumMod val="50000"/>
                        </a:schemeClr>
                      </a:solidFill>
                      <a:latin typeface="HGS創英角ｺﾞｼｯｸUB" panose="020B0900000000000000" pitchFamily="50" charset="-128"/>
                      <a:ea typeface="HGS創英角ｺﾞｼｯｸUB" panose="020B0900000000000000" pitchFamily="50" charset="-128"/>
                    </a:rPr>
                    <a:t>濃縮</a:t>
                  </a:r>
                  <a:endParaRPr lang="ja-JP" altLang="en-US" sz="1100" dirty="0">
                    <a:solidFill>
                      <a:schemeClr val="accent2">
                        <a:lumMod val="50000"/>
                      </a:schemeClr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endParaRPr>
                </a:p>
              </p:txBody>
            </p:sp>
          </p:grpSp>
          <p:sp>
            <p:nvSpPr>
              <p:cNvPr id="105" name="正方形/長方形 104"/>
              <p:cNvSpPr/>
              <p:nvPr/>
            </p:nvSpPr>
            <p:spPr>
              <a:xfrm rot="21371427">
                <a:off x="820655" y="10680804"/>
                <a:ext cx="2088290" cy="400110"/>
              </a:xfrm>
              <a:prstGeom prst="rect">
                <a:avLst/>
              </a:prstGeom>
              <a:solidFill>
                <a:schemeClr val="accent2">
                  <a:lumMod val="50000"/>
                  <a:alpha val="7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ja-JP" sz="2000" dirty="0" smtClean="0">
                    <a:solidFill>
                      <a:schemeClr val="bg2">
                        <a:lumMod val="75000"/>
                      </a:schemeClr>
                    </a:solidFill>
                    <a:latin typeface="Adobe Gothic Std B" pitchFamily="34" charset="-128"/>
                    <a:ea typeface="Adobe Gothic Std B" pitchFamily="34" charset="-128"/>
                  </a:rPr>
                  <a:t>Cafe</a:t>
                </a:r>
                <a:r>
                  <a:rPr lang="ja-JP" altLang="en-US" sz="2000" dirty="0">
                    <a:solidFill>
                      <a:schemeClr val="bg2">
                        <a:lumMod val="75000"/>
                      </a:schemeClr>
                    </a:solidFill>
                    <a:latin typeface="Adobe Gothic Std B" pitchFamily="34" charset="-128"/>
                    <a:ea typeface="Adobe Gothic Std B" pitchFamily="34" charset="-128"/>
                  </a:rPr>
                  <a:t> </a:t>
                </a:r>
                <a:r>
                  <a:rPr lang="en-US" altLang="ja-JP" sz="2000" dirty="0" smtClean="0">
                    <a:solidFill>
                      <a:schemeClr val="bg2">
                        <a:lumMod val="75000"/>
                      </a:schemeClr>
                    </a:solidFill>
                    <a:latin typeface="Adobe Gothic Std B" pitchFamily="34" charset="-128"/>
                    <a:ea typeface="Adobe Gothic Std B" pitchFamily="34" charset="-128"/>
                  </a:rPr>
                  <a:t>Brocade</a:t>
                </a:r>
                <a:endParaRPr lang="ja-JP" altLang="en-US" sz="2000" dirty="0">
                  <a:solidFill>
                    <a:schemeClr val="bg2">
                      <a:lumMod val="75000"/>
                    </a:schemeClr>
                  </a:solidFill>
                  <a:latin typeface="Adobe Gothic Std B" pitchFamily="34" charset="-128"/>
                  <a:ea typeface="Adobe Gothic Std B" pitchFamily="34" charset="-128"/>
                </a:endParaRPr>
              </a:p>
            </p:txBody>
          </p:sp>
        </p:grpSp>
        <p:grpSp>
          <p:nvGrpSpPr>
            <p:cNvPr id="78" name="グループ化 77"/>
            <p:cNvGrpSpPr/>
            <p:nvPr/>
          </p:nvGrpSpPr>
          <p:grpSpPr>
            <a:xfrm rot="10800000">
              <a:off x="172801" y="1817999"/>
              <a:ext cx="3384000" cy="4752000"/>
              <a:chOff x="4256117" y="6570000"/>
              <a:chExt cx="3384000" cy="4752000"/>
            </a:xfrm>
          </p:grpSpPr>
          <p:sp>
            <p:nvSpPr>
              <p:cNvPr id="79" name="正方形/長方形 78"/>
              <p:cNvSpPr/>
              <p:nvPr/>
            </p:nvSpPr>
            <p:spPr>
              <a:xfrm>
                <a:off x="4256117" y="6570000"/>
                <a:ext cx="3384000" cy="4752000"/>
              </a:xfrm>
              <a:prstGeom prst="rect">
                <a:avLst/>
              </a:prstGeom>
              <a:blipFill>
                <a:blip r:embed="rId2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9314" tIns="64657" rIns="129314" bIns="64657"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84" name="グループ化 83"/>
              <p:cNvGrpSpPr/>
              <p:nvPr/>
            </p:nvGrpSpPr>
            <p:grpSpPr>
              <a:xfrm>
                <a:off x="4382007" y="6769152"/>
                <a:ext cx="3132220" cy="4086421"/>
                <a:chOff x="4382007" y="6769152"/>
                <a:chExt cx="3132220" cy="4086421"/>
              </a:xfrm>
            </p:grpSpPr>
            <p:grpSp>
              <p:nvGrpSpPr>
                <p:cNvPr id="85" name="グループ化 84"/>
                <p:cNvGrpSpPr/>
                <p:nvPr/>
              </p:nvGrpSpPr>
              <p:grpSpPr>
                <a:xfrm>
                  <a:off x="4382007" y="6769152"/>
                  <a:ext cx="3132220" cy="3043065"/>
                  <a:chOff x="4374780" y="7083016"/>
                  <a:chExt cx="3132220" cy="3043065"/>
                </a:xfrm>
              </p:grpSpPr>
              <p:pic>
                <p:nvPicPr>
                  <p:cNvPr id="88" name="図 87"/>
                  <p:cNvPicPr>
                    <a:picLocks noChangeAspect="1"/>
                  </p:cNvPicPr>
                  <p:nvPr/>
                </p:nvPicPr>
                <p:blipFill rotWithShape="1"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2806" t="30740" r="27350" b="16311"/>
                  <a:stretch/>
                </p:blipFill>
                <p:spPr>
                  <a:xfrm>
                    <a:off x="4374780" y="7659475"/>
                    <a:ext cx="1548000" cy="2466606"/>
                  </a:xfrm>
                  <a:prstGeom prst="rect">
                    <a:avLst/>
                  </a:prstGeom>
                </p:spPr>
              </p:pic>
              <p:pic>
                <p:nvPicPr>
                  <p:cNvPr id="89" name="図 88"/>
                  <p:cNvPicPr>
                    <a:picLocks noChangeAspect="1"/>
                  </p:cNvPicPr>
                  <p:nvPr/>
                </p:nvPicPr>
                <p:blipFill rotWithShape="1"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18159" t="13062"/>
                  <a:stretch/>
                </p:blipFill>
                <p:spPr>
                  <a:xfrm>
                    <a:off x="5959000" y="7659475"/>
                    <a:ext cx="1548000" cy="2466606"/>
                  </a:xfrm>
                  <a:prstGeom prst="rect">
                    <a:avLst/>
                  </a:prstGeom>
                </p:spPr>
              </p:pic>
              <p:sp>
                <p:nvSpPr>
                  <p:cNvPr id="90" name="正方形/長方形 89"/>
                  <p:cNvSpPr/>
                  <p:nvPr/>
                </p:nvSpPr>
                <p:spPr>
                  <a:xfrm>
                    <a:off x="4374780" y="7083016"/>
                    <a:ext cx="1548000" cy="553998"/>
                  </a:xfrm>
                  <a:prstGeom prst="rect">
                    <a:avLst/>
                  </a:prstGeom>
                  <a:solidFill>
                    <a:schemeClr val="bg2">
                      <a:lumMod val="50000"/>
                      <a:alpha val="70000"/>
                    </a:schemeClr>
                  </a:solidFill>
                </p:spPr>
                <p:txBody>
                  <a:bodyPr wrap="square">
                    <a:spAutoFit/>
                  </a:bodyPr>
                  <a:lstStyle/>
                  <a:p>
                    <a:pPr algn="r"/>
                    <a:r>
                      <a:rPr lang="ja-JP" altLang="en-US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レアチーズケーキ</a:t>
                    </a:r>
                    <a:endParaRPr lang="en-US" altLang="ja-JP" sz="1200" b="1" dirty="0" smtClean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  <a:p>
                    <a:pPr algn="r"/>
                    <a:r>
                      <a:rPr lang="en-US" altLang="ja-JP" sz="18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¥</a:t>
                    </a:r>
                    <a:r>
                      <a:rPr lang="en-US" altLang="ja-JP" sz="1800" b="1" dirty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550</a:t>
                    </a:r>
                    <a:endParaRPr lang="ja-JP" altLang="en-US" sz="1800" b="1" dirty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</p:txBody>
              </p:sp>
              <p:sp>
                <p:nvSpPr>
                  <p:cNvPr id="91" name="正方形/長方形 90"/>
                  <p:cNvSpPr/>
                  <p:nvPr/>
                </p:nvSpPr>
                <p:spPr>
                  <a:xfrm>
                    <a:off x="5959000" y="7083016"/>
                    <a:ext cx="1548000" cy="553998"/>
                  </a:xfrm>
                  <a:prstGeom prst="rect">
                    <a:avLst/>
                  </a:prstGeom>
                  <a:solidFill>
                    <a:schemeClr val="bg2">
                      <a:lumMod val="50000"/>
                      <a:alpha val="70000"/>
                    </a:schemeClr>
                  </a:solidFill>
                </p:spPr>
                <p:txBody>
                  <a:bodyPr wrap="square">
                    <a:spAutoFit/>
                  </a:bodyPr>
                  <a:lstStyle/>
                  <a:p>
                    <a:pPr algn="r"/>
                    <a:r>
                      <a:rPr lang="ja-JP" altLang="en-US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シブースト</a:t>
                    </a:r>
                    <a:endParaRPr lang="en-US" altLang="ja-JP" sz="1200" b="1" dirty="0" smtClean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  <a:p>
                    <a:pPr algn="r"/>
                    <a:r>
                      <a:rPr lang="en-US" altLang="ja-JP" sz="18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¥</a:t>
                    </a:r>
                    <a:r>
                      <a:rPr lang="en-US" altLang="ja-JP" sz="1800" b="1" dirty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550</a:t>
                    </a:r>
                    <a:endParaRPr lang="ja-JP" altLang="en-US" sz="1800" b="1" dirty="0">
                      <a:solidFill>
                        <a:schemeClr val="accent2">
                          <a:lumMod val="50000"/>
                        </a:schemeClr>
                      </a:solidFill>
                    </a:endParaRPr>
                  </a:p>
                </p:txBody>
              </p:sp>
              <p:sp>
                <p:nvSpPr>
                  <p:cNvPr id="92" name="正方形/長方形 91"/>
                  <p:cNvSpPr/>
                  <p:nvPr/>
                </p:nvSpPr>
                <p:spPr>
                  <a:xfrm>
                    <a:off x="4374780" y="7083016"/>
                    <a:ext cx="107800" cy="554400"/>
                  </a:xfrm>
                  <a:prstGeom prst="rect">
                    <a:avLst/>
                  </a:prstGeom>
                  <a:solidFill>
                    <a:schemeClr val="accent2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3" name="正方形/長方形 92"/>
                  <p:cNvSpPr/>
                  <p:nvPr/>
                </p:nvSpPr>
                <p:spPr>
                  <a:xfrm>
                    <a:off x="5959000" y="7083016"/>
                    <a:ext cx="107800" cy="554400"/>
                  </a:xfrm>
                  <a:prstGeom prst="rect">
                    <a:avLst/>
                  </a:prstGeom>
                  <a:solidFill>
                    <a:schemeClr val="accent2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86" name="正方形/長方形 85"/>
                <p:cNvSpPr/>
                <p:nvPr/>
              </p:nvSpPr>
              <p:spPr>
                <a:xfrm>
                  <a:off x="4389348" y="9864941"/>
                  <a:ext cx="3117539" cy="600164"/>
                </a:xfrm>
                <a:prstGeom prst="rect">
                  <a:avLst/>
                </a:prstGeom>
                <a:solidFill>
                  <a:schemeClr val="bg2">
                    <a:lumMod val="50000"/>
                    <a:alpha val="7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1100" b="1" dirty="0">
                      <a:solidFill>
                        <a:schemeClr val="accent2">
                          <a:lumMod val="50000"/>
                        </a:schemeClr>
                      </a:solidFill>
                    </a:rPr>
                    <a:t>酸味の効いたコーヒーにはフルーツ系、苦味の強いコーヒーには、甘いスイーツがよく合います。コーヒーとスイーツの相性を探してみませんか</a:t>
                  </a:r>
                  <a:r>
                    <a:rPr lang="ja-JP" altLang="en-US" sz="1100" b="1" dirty="0" smtClean="0">
                      <a:solidFill>
                        <a:schemeClr val="accent2">
                          <a:lumMod val="50000"/>
                        </a:schemeClr>
                      </a:solidFill>
                    </a:rPr>
                    <a:t>？</a:t>
                  </a:r>
                  <a:endParaRPr lang="en-US" altLang="ja-JP" sz="1100" b="1" dirty="0" smtClean="0">
                    <a:solidFill>
                      <a:schemeClr val="accent2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87" name="正方形/長方形 86"/>
                <p:cNvSpPr/>
                <p:nvPr/>
              </p:nvSpPr>
              <p:spPr>
                <a:xfrm rot="21371427">
                  <a:off x="4903972" y="10455463"/>
                  <a:ext cx="2088290" cy="400110"/>
                </a:xfrm>
                <a:prstGeom prst="rect">
                  <a:avLst/>
                </a:prstGeom>
                <a:solidFill>
                  <a:schemeClr val="accent2">
                    <a:lumMod val="50000"/>
                    <a:alpha val="7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altLang="ja-JP" sz="2000" dirty="0" smtClean="0">
                      <a:solidFill>
                        <a:schemeClr val="bg2">
                          <a:lumMod val="75000"/>
                        </a:schemeClr>
                      </a:solidFill>
                      <a:latin typeface="Adobe Gothic Std B" pitchFamily="34" charset="-128"/>
                      <a:ea typeface="Adobe Gothic Std B" pitchFamily="34" charset="-128"/>
                    </a:rPr>
                    <a:t>Cafe</a:t>
                  </a:r>
                  <a:r>
                    <a:rPr lang="ja-JP" altLang="en-US" sz="2000" dirty="0">
                      <a:solidFill>
                        <a:schemeClr val="bg2">
                          <a:lumMod val="75000"/>
                        </a:schemeClr>
                      </a:solidFill>
                      <a:latin typeface="Adobe Gothic Std B" pitchFamily="34" charset="-128"/>
                      <a:ea typeface="Adobe Gothic Std B" pitchFamily="34" charset="-128"/>
                    </a:rPr>
                    <a:t> </a:t>
                  </a:r>
                  <a:r>
                    <a:rPr lang="en-US" altLang="ja-JP" sz="2000" dirty="0" smtClean="0">
                      <a:solidFill>
                        <a:schemeClr val="bg2">
                          <a:lumMod val="75000"/>
                        </a:schemeClr>
                      </a:solidFill>
                      <a:latin typeface="Adobe Gothic Std B" pitchFamily="34" charset="-128"/>
                      <a:ea typeface="Adobe Gothic Std B" pitchFamily="34" charset="-128"/>
                    </a:rPr>
                    <a:t>Brocade</a:t>
                  </a:r>
                  <a:endParaRPr lang="ja-JP" altLang="en-US" sz="2000" dirty="0">
                    <a:solidFill>
                      <a:schemeClr val="bg2">
                        <a:lumMod val="75000"/>
                      </a:schemeClr>
                    </a:solidFill>
                    <a:latin typeface="Adobe Gothic Std B" pitchFamily="34" charset="-128"/>
                    <a:ea typeface="Adobe Gothic Std B" pitchFamily="34" charset="-128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19271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174</Words>
  <Application>Microsoft Office PowerPoint</Application>
  <PresentationFormat>ユーザー設定</PresentationFormat>
  <Paragraphs>45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akihiro_kubo</dc:creator>
  <cp:lastModifiedBy>akihiro_kubo</cp:lastModifiedBy>
  <cp:revision>18</cp:revision>
  <cp:lastPrinted>2017-04-19T09:22:13Z</cp:lastPrinted>
  <dcterms:created xsi:type="dcterms:W3CDTF">2017-03-15T07:28:11Z</dcterms:created>
  <dcterms:modified xsi:type="dcterms:W3CDTF">2017-04-19T09:25:52Z</dcterms:modified>
</cp:coreProperties>
</file>