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94500" cy="9931400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286" y="-7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39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560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2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66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88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75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45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53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26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6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17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グループ化 25"/>
          <p:cNvGrpSpPr/>
          <p:nvPr/>
        </p:nvGrpSpPr>
        <p:grpSpPr>
          <a:xfrm>
            <a:off x="432000" y="324000"/>
            <a:ext cx="3420000" cy="2124000"/>
            <a:chOff x="432000" y="324000"/>
            <a:chExt cx="3420000" cy="2124000"/>
          </a:xfrm>
        </p:grpSpPr>
        <p:sp>
          <p:nvSpPr>
            <p:cNvPr id="3" name="正方形/長方形 2"/>
            <p:cNvSpPr/>
            <p:nvPr/>
          </p:nvSpPr>
          <p:spPr>
            <a:xfrm>
              <a:off x="432000" y="324000"/>
              <a:ext cx="3420000" cy="2124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5" name="グループ化 24"/>
            <p:cNvGrpSpPr/>
            <p:nvPr/>
          </p:nvGrpSpPr>
          <p:grpSpPr>
            <a:xfrm>
              <a:off x="701801" y="521881"/>
              <a:ext cx="2988819" cy="1780810"/>
              <a:chOff x="701801" y="521881"/>
              <a:chExt cx="2988819" cy="1780810"/>
            </a:xfrm>
          </p:grpSpPr>
          <p:sp>
            <p:nvSpPr>
              <p:cNvPr id="5" name="角丸四角形 4"/>
              <p:cNvSpPr/>
              <p:nvPr/>
            </p:nvSpPr>
            <p:spPr>
              <a:xfrm>
                <a:off x="701801" y="521881"/>
                <a:ext cx="2880399" cy="1728239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角丸四角形 19"/>
              <p:cNvSpPr/>
              <p:nvPr/>
            </p:nvSpPr>
            <p:spPr>
              <a:xfrm>
                <a:off x="2340470" y="1780388"/>
                <a:ext cx="1170131" cy="37995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4" name="図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5306" y="621175"/>
                <a:ext cx="519788" cy="367940"/>
              </a:xfrm>
              <a:prstGeom prst="rect">
                <a:avLst/>
              </a:prstGeom>
            </p:spPr>
          </p:pic>
          <p:sp>
            <p:nvSpPr>
              <p:cNvPr id="7" name="正方形/長方形 6"/>
              <p:cNvSpPr/>
              <p:nvPr/>
            </p:nvSpPr>
            <p:spPr>
              <a:xfrm>
                <a:off x="1390575" y="603995"/>
                <a:ext cx="1680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600" dirty="0">
                    <a:solidFill>
                      <a:srgbClr val="C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ドイツワインフェア</a:t>
                </a:r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793977" y="1014731"/>
                <a:ext cx="1803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ボン レッドラベル</a:t>
                </a: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752136" y="1587110"/>
                <a:ext cx="530915" cy="71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辛味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しぶみ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人気度</a:t>
                </a:r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2313878" y="1751235"/>
                <a:ext cx="128673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フルーティな</a:t>
                </a:r>
                <a:r>
                  <a:rPr lang="ja-JP" altLang="en-US" sz="10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口当り。</a:t>
                </a:r>
                <a:endParaRPr lang="ja-JP" altLang="en-US" sz="1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女性に人気の赤。</a:t>
                </a:r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>
                <a:off x="2400724" y="1411057"/>
                <a:ext cx="10502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￥</a:t>
                </a:r>
                <a:r>
                  <a:rPr lang="en-US" altLang="ja-JP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2,625</a:t>
                </a:r>
                <a:endParaRPr lang="ja-JP" altLang="en-US" sz="1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>
                <a:off x="807400" y="1334113"/>
                <a:ext cx="744114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750ml </a:t>
                </a:r>
                <a:r>
                  <a:rPr lang="ja-JP" altLang="en-US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赤</a:t>
                </a:r>
              </a:p>
            </p:txBody>
          </p:sp>
          <p:grpSp>
            <p:nvGrpSpPr>
              <p:cNvPr id="19" name="グループ化 18"/>
              <p:cNvGrpSpPr/>
              <p:nvPr/>
            </p:nvGrpSpPr>
            <p:grpSpPr>
              <a:xfrm>
                <a:off x="1260350" y="165629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12" name="直線コネクタ 11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直線コネクタ 72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直線コネクタ 73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線コネクタ 74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直線コネクタ 75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コネクタ 16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グループ化 84"/>
              <p:cNvGrpSpPr/>
              <p:nvPr/>
            </p:nvGrpSpPr>
            <p:grpSpPr>
              <a:xfrm>
                <a:off x="1260350" y="1881315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86" name="直線コネクタ 85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線コネクタ 115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コネクタ 117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コネクタ 119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1" name="グループ化 120"/>
              <p:cNvGrpSpPr/>
              <p:nvPr/>
            </p:nvGrpSpPr>
            <p:grpSpPr>
              <a:xfrm>
                <a:off x="1260350" y="210634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122" name="直線コネクタ 121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コネクタ 123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コネクタ 125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" name="二等辺三角形 20"/>
              <p:cNvSpPr/>
              <p:nvPr/>
            </p:nvSpPr>
            <p:spPr>
              <a:xfrm flipV="1">
                <a:off x="1732901" y="1559293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8" name="二等辺三角形 127"/>
              <p:cNvSpPr/>
              <p:nvPr/>
            </p:nvSpPr>
            <p:spPr>
              <a:xfrm flipV="1">
                <a:off x="1538307" y="1780389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9" name="二等辺三角形 128"/>
              <p:cNvSpPr/>
              <p:nvPr/>
            </p:nvSpPr>
            <p:spPr>
              <a:xfrm flipV="1">
                <a:off x="1811659" y="2026136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爆発 2 23"/>
              <p:cNvSpPr/>
              <p:nvPr/>
            </p:nvSpPr>
            <p:spPr>
              <a:xfrm>
                <a:off x="2468051" y="805145"/>
                <a:ext cx="1222569" cy="621747"/>
              </a:xfrm>
              <a:prstGeom prst="irregularSeal2">
                <a:avLst/>
              </a:prstGeom>
              <a:solidFill>
                <a:srgbClr val="FFFF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正方形/長方形 129"/>
              <p:cNvSpPr/>
              <p:nvPr/>
            </p:nvSpPr>
            <p:spPr>
              <a:xfrm rot="20758290">
                <a:off x="2611604" y="976483"/>
                <a:ext cx="8338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rgbClr val="C00000"/>
                    </a:solidFill>
                    <a:latin typeface="Tw Cen MT Condensed Extra Bold" panose="020B0803020000000004" pitchFamily="34" charset="0"/>
                    <a:ea typeface="HGP創英角ｺﾞｼｯｸUB" panose="020B0900000000000000" pitchFamily="50" charset="-128"/>
                  </a:rPr>
                  <a:t>30%OFF</a:t>
                </a:r>
                <a:endParaRPr lang="ja-JP" altLang="en-US" sz="1600" b="1" dirty="0">
                  <a:solidFill>
                    <a:srgbClr val="C00000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131" name="グループ化 130"/>
          <p:cNvGrpSpPr/>
          <p:nvPr/>
        </p:nvGrpSpPr>
        <p:grpSpPr>
          <a:xfrm>
            <a:off x="3708000" y="324000"/>
            <a:ext cx="3420000" cy="2124000"/>
            <a:chOff x="432000" y="324000"/>
            <a:chExt cx="3420000" cy="2124000"/>
          </a:xfrm>
        </p:grpSpPr>
        <p:sp>
          <p:nvSpPr>
            <p:cNvPr id="132" name="正方形/長方形 131"/>
            <p:cNvSpPr/>
            <p:nvPr/>
          </p:nvSpPr>
          <p:spPr>
            <a:xfrm>
              <a:off x="432000" y="324000"/>
              <a:ext cx="3420000" cy="2124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3" name="グループ化 132"/>
            <p:cNvGrpSpPr/>
            <p:nvPr/>
          </p:nvGrpSpPr>
          <p:grpSpPr>
            <a:xfrm>
              <a:off x="701801" y="521881"/>
              <a:ext cx="2988819" cy="1780810"/>
              <a:chOff x="701801" y="521881"/>
              <a:chExt cx="2988819" cy="1780810"/>
            </a:xfrm>
          </p:grpSpPr>
          <p:sp>
            <p:nvSpPr>
              <p:cNvPr id="134" name="角丸四角形 133"/>
              <p:cNvSpPr/>
              <p:nvPr/>
            </p:nvSpPr>
            <p:spPr>
              <a:xfrm>
                <a:off x="701801" y="521881"/>
                <a:ext cx="2880399" cy="1728239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角丸四角形 134"/>
              <p:cNvSpPr/>
              <p:nvPr/>
            </p:nvSpPr>
            <p:spPr>
              <a:xfrm>
                <a:off x="2340470" y="1780388"/>
                <a:ext cx="1170131" cy="37995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136" name="図 13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5306" y="621175"/>
                <a:ext cx="519788" cy="367940"/>
              </a:xfrm>
              <a:prstGeom prst="rect">
                <a:avLst/>
              </a:prstGeom>
            </p:spPr>
          </p:pic>
          <p:sp>
            <p:nvSpPr>
              <p:cNvPr id="137" name="正方形/長方形 136"/>
              <p:cNvSpPr/>
              <p:nvPr/>
            </p:nvSpPr>
            <p:spPr>
              <a:xfrm>
                <a:off x="1390575" y="603995"/>
                <a:ext cx="1680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600" dirty="0">
                    <a:solidFill>
                      <a:srgbClr val="C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ドイツワインフェア</a:t>
                </a:r>
              </a:p>
            </p:txBody>
          </p:sp>
          <p:sp>
            <p:nvSpPr>
              <p:cNvPr id="138" name="正方形/長方形 137"/>
              <p:cNvSpPr/>
              <p:nvPr/>
            </p:nvSpPr>
            <p:spPr>
              <a:xfrm>
                <a:off x="793977" y="1014731"/>
                <a:ext cx="1803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ボン レッドラベル</a:t>
                </a:r>
              </a:p>
            </p:txBody>
          </p:sp>
          <p:sp>
            <p:nvSpPr>
              <p:cNvPr id="139" name="正方形/長方形 138"/>
              <p:cNvSpPr/>
              <p:nvPr/>
            </p:nvSpPr>
            <p:spPr>
              <a:xfrm>
                <a:off x="752136" y="1587110"/>
                <a:ext cx="530915" cy="71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辛味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しぶみ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人気度</a:t>
                </a:r>
              </a:p>
            </p:txBody>
          </p:sp>
          <p:sp>
            <p:nvSpPr>
              <p:cNvPr id="140" name="正方形/長方形 139"/>
              <p:cNvSpPr/>
              <p:nvPr/>
            </p:nvSpPr>
            <p:spPr>
              <a:xfrm>
                <a:off x="2313878" y="1751235"/>
                <a:ext cx="128673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フルーティな</a:t>
                </a:r>
                <a:r>
                  <a:rPr lang="ja-JP" altLang="en-US" sz="10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口当り。</a:t>
                </a:r>
                <a:endParaRPr lang="ja-JP" altLang="en-US" sz="1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女性に人気の赤。</a:t>
                </a:r>
              </a:p>
            </p:txBody>
          </p:sp>
          <p:sp>
            <p:nvSpPr>
              <p:cNvPr id="141" name="正方形/長方形 140"/>
              <p:cNvSpPr/>
              <p:nvPr/>
            </p:nvSpPr>
            <p:spPr>
              <a:xfrm>
                <a:off x="2400724" y="1411057"/>
                <a:ext cx="10502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￥</a:t>
                </a:r>
                <a:r>
                  <a:rPr lang="en-US" altLang="ja-JP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2,625</a:t>
                </a:r>
                <a:endParaRPr lang="ja-JP" altLang="en-US" sz="1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42" name="正方形/長方形 141"/>
              <p:cNvSpPr/>
              <p:nvPr/>
            </p:nvSpPr>
            <p:spPr>
              <a:xfrm>
                <a:off x="807400" y="1334113"/>
                <a:ext cx="744114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750ml </a:t>
                </a:r>
                <a:r>
                  <a:rPr lang="ja-JP" altLang="en-US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赤</a:t>
                </a:r>
              </a:p>
            </p:txBody>
          </p:sp>
          <p:grpSp>
            <p:nvGrpSpPr>
              <p:cNvPr id="143" name="グループ化 142"/>
              <p:cNvGrpSpPr/>
              <p:nvPr/>
            </p:nvGrpSpPr>
            <p:grpSpPr>
              <a:xfrm>
                <a:off x="1260350" y="165629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163" name="直線コネクタ 162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直線コネクタ 163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直線コネクタ 164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直線コネクタ 165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直線コネクタ 166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直線コネクタ 167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4" name="グループ化 143"/>
              <p:cNvGrpSpPr/>
              <p:nvPr/>
            </p:nvGrpSpPr>
            <p:grpSpPr>
              <a:xfrm>
                <a:off x="1260350" y="1881315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157" name="直線コネクタ 156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直線コネクタ 157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直線コネクタ 158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直線コネクタ 159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直線コネクタ 160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直線コネクタ 161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5" name="グループ化 144"/>
              <p:cNvGrpSpPr/>
              <p:nvPr/>
            </p:nvGrpSpPr>
            <p:grpSpPr>
              <a:xfrm>
                <a:off x="1260350" y="210634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151" name="直線コネクタ 150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直線コネクタ 151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直線コネクタ 152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直線コネクタ 153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線コネクタ 154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線コネクタ 155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6" name="二等辺三角形 145"/>
              <p:cNvSpPr/>
              <p:nvPr/>
            </p:nvSpPr>
            <p:spPr>
              <a:xfrm flipV="1">
                <a:off x="1732901" y="1559293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" name="二等辺三角形 146"/>
              <p:cNvSpPr/>
              <p:nvPr/>
            </p:nvSpPr>
            <p:spPr>
              <a:xfrm flipV="1">
                <a:off x="1538307" y="1780389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二等辺三角形 147"/>
              <p:cNvSpPr/>
              <p:nvPr/>
            </p:nvSpPr>
            <p:spPr>
              <a:xfrm flipV="1">
                <a:off x="1811659" y="2026136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" name="爆発 2 148"/>
              <p:cNvSpPr/>
              <p:nvPr/>
            </p:nvSpPr>
            <p:spPr>
              <a:xfrm>
                <a:off x="2468051" y="805145"/>
                <a:ext cx="1222569" cy="621747"/>
              </a:xfrm>
              <a:prstGeom prst="irregularSeal2">
                <a:avLst/>
              </a:prstGeom>
              <a:solidFill>
                <a:srgbClr val="FFFF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0" name="正方形/長方形 149"/>
              <p:cNvSpPr/>
              <p:nvPr/>
            </p:nvSpPr>
            <p:spPr>
              <a:xfrm rot="20758290">
                <a:off x="2611604" y="976483"/>
                <a:ext cx="8338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rgbClr val="C00000"/>
                    </a:solidFill>
                    <a:latin typeface="Tw Cen MT Condensed Extra Bold" panose="020B0803020000000004" pitchFamily="34" charset="0"/>
                    <a:ea typeface="HGP創英角ｺﾞｼｯｸUB" panose="020B0900000000000000" pitchFamily="50" charset="-128"/>
                  </a:rPr>
                  <a:t>30%OFF</a:t>
                </a:r>
                <a:endParaRPr lang="ja-JP" altLang="en-US" sz="1600" b="1" dirty="0">
                  <a:solidFill>
                    <a:srgbClr val="C00000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169" name="グループ化 168"/>
          <p:cNvGrpSpPr/>
          <p:nvPr/>
        </p:nvGrpSpPr>
        <p:grpSpPr>
          <a:xfrm>
            <a:off x="432000" y="2304000"/>
            <a:ext cx="3420000" cy="2124000"/>
            <a:chOff x="432000" y="324000"/>
            <a:chExt cx="3420000" cy="2124000"/>
          </a:xfrm>
        </p:grpSpPr>
        <p:sp>
          <p:nvSpPr>
            <p:cNvPr id="170" name="正方形/長方形 169"/>
            <p:cNvSpPr/>
            <p:nvPr/>
          </p:nvSpPr>
          <p:spPr>
            <a:xfrm>
              <a:off x="432000" y="324000"/>
              <a:ext cx="3420000" cy="2124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71" name="グループ化 170"/>
            <p:cNvGrpSpPr/>
            <p:nvPr/>
          </p:nvGrpSpPr>
          <p:grpSpPr>
            <a:xfrm>
              <a:off x="701801" y="521881"/>
              <a:ext cx="2988819" cy="1780810"/>
              <a:chOff x="701801" y="521881"/>
              <a:chExt cx="2988819" cy="1780810"/>
            </a:xfrm>
          </p:grpSpPr>
          <p:sp>
            <p:nvSpPr>
              <p:cNvPr id="172" name="角丸四角形 171"/>
              <p:cNvSpPr/>
              <p:nvPr/>
            </p:nvSpPr>
            <p:spPr>
              <a:xfrm>
                <a:off x="701801" y="521881"/>
                <a:ext cx="2880399" cy="1728239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" name="角丸四角形 172"/>
              <p:cNvSpPr/>
              <p:nvPr/>
            </p:nvSpPr>
            <p:spPr>
              <a:xfrm>
                <a:off x="2340470" y="1780388"/>
                <a:ext cx="1170131" cy="37995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174" name="図 17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5306" y="621175"/>
                <a:ext cx="519788" cy="367940"/>
              </a:xfrm>
              <a:prstGeom prst="rect">
                <a:avLst/>
              </a:prstGeom>
            </p:spPr>
          </p:pic>
          <p:sp>
            <p:nvSpPr>
              <p:cNvPr id="175" name="正方形/長方形 174"/>
              <p:cNvSpPr/>
              <p:nvPr/>
            </p:nvSpPr>
            <p:spPr>
              <a:xfrm>
                <a:off x="1390575" y="603995"/>
                <a:ext cx="1680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600" dirty="0">
                    <a:solidFill>
                      <a:srgbClr val="C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ドイツワインフェア</a:t>
                </a:r>
              </a:p>
            </p:txBody>
          </p:sp>
          <p:sp>
            <p:nvSpPr>
              <p:cNvPr id="176" name="正方形/長方形 175"/>
              <p:cNvSpPr/>
              <p:nvPr/>
            </p:nvSpPr>
            <p:spPr>
              <a:xfrm>
                <a:off x="793977" y="1014731"/>
                <a:ext cx="1803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ボン レッドラベル</a:t>
                </a:r>
              </a:p>
            </p:txBody>
          </p:sp>
          <p:sp>
            <p:nvSpPr>
              <p:cNvPr id="177" name="正方形/長方形 176"/>
              <p:cNvSpPr/>
              <p:nvPr/>
            </p:nvSpPr>
            <p:spPr>
              <a:xfrm>
                <a:off x="752136" y="1587110"/>
                <a:ext cx="530915" cy="71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辛味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しぶみ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人気度</a:t>
                </a:r>
              </a:p>
            </p:txBody>
          </p:sp>
          <p:sp>
            <p:nvSpPr>
              <p:cNvPr id="178" name="正方形/長方形 177"/>
              <p:cNvSpPr/>
              <p:nvPr/>
            </p:nvSpPr>
            <p:spPr>
              <a:xfrm>
                <a:off x="2313878" y="1751235"/>
                <a:ext cx="128673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フルーティな</a:t>
                </a:r>
                <a:r>
                  <a:rPr lang="ja-JP" altLang="en-US" sz="10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口当り。</a:t>
                </a:r>
                <a:endParaRPr lang="ja-JP" altLang="en-US" sz="1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女性に人気の赤。</a:t>
                </a:r>
              </a:p>
            </p:txBody>
          </p:sp>
          <p:sp>
            <p:nvSpPr>
              <p:cNvPr id="179" name="正方形/長方形 178"/>
              <p:cNvSpPr/>
              <p:nvPr/>
            </p:nvSpPr>
            <p:spPr>
              <a:xfrm>
                <a:off x="2400724" y="1411057"/>
                <a:ext cx="10502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￥</a:t>
                </a:r>
                <a:r>
                  <a:rPr lang="en-US" altLang="ja-JP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2,625</a:t>
                </a:r>
                <a:endParaRPr lang="ja-JP" altLang="en-US" sz="1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80" name="正方形/長方形 179"/>
              <p:cNvSpPr/>
              <p:nvPr/>
            </p:nvSpPr>
            <p:spPr>
              <a:xfrm>
                <a:off x="807400" y="1334113"/>
                <a:ext cx="744114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750ml </a:t>
                </a:r>
                <a:r>
                  <a:rPr lang="ja-JP" altLang="en-US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赤</a:t>
                </a:r>
              </a:p>
            </p:txBody>
          </p:sp>
          <p:grpSp>
            <p:nvGrpSpPr>
              <p:cNvPr id="181" name="グループ化 180"/>
              <p:cNvGrpSpPr/>
              <p:nvPr/>
            </p:nvGrpSpPr>
            <p:grpSpPr>
              <a:xfrm>
                <a:off x="1260350" y="165629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201" name="直線コネクタ 200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直線コネクタ 201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直線コネクタ 202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直線コネクタ 203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直線コネクタ 204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直線コネクタ 205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2" name="グループ化 181"/>
              <p:cNvGrpSpPr/>
              <p:nvPr/>
            </p:nvGrpSpPr>
            <p:grpSpPr>
              <a:xfrm>
                <a:off x="1260350" y="1881315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195" name="直線コネクタ 194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直線コネクタ 195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直線コネクタ 196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直線コネクタ 197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直線コネクタ 198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直線コネクタ 199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3" name="グループ化 182"/>
              <p:cNvGrpSpPr/>
              <p:nvPr/>
            </p:nvGrpSpPr>
            <p:grpSpPr>
              <a:xfrm>
                <a:off x="1260350" y="210634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189" name="直線コネクタ 188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直線コネクタ 189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直線コネクタ 190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直線コネクタ 191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直線コネクタ 192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直線コネクタ 193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4" name="二等辺三角形 183"/>
              <p:cNvSpPr/>
              <p:nvPr/>
            </p:nvSpPr>
            <p:spPr>
              <a:xfrm flipV="1">
                <a:off x="1732901" y="1559293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" name="二等辺三角形 184"/>
              <p:cNvSpPr/>
              <p:nvPr/>
            </p:nvSpPr>
            <p:spPr>
              <a:xfrm flipV="1">
                <a:off x="1538307" y="1780389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" name="二等辺三角形 185"/>
              <p:cNvSpPr/>
              <p:nvPr/>
            </p:nvSpPr>
            <p:spPr>
              <a:xfrm flipV="1">
                <a:off x="1811659" y="2026136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7" name="爆発 2 186"/>
              <p:cNvSpPr/>
              <p:nvPr/>
            </p:nvSpPr>
            <p:spPr>
              <a:xfrm>
                <a:off x="2468051" y="805145"/>
                <a:ext cx="1222569" cy="621747"/>
              </a:xfrm>
              <a:prstGeom prst="irregularSeal2">
                <a:avLst/>
              </a:prstGeom>
              <a:solidFill>
                <a:srgbClr val="FFFF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8" name="正方形/長方形 187"/>
              <p:cNvSpPr/>
              <p:nvPr/>
            </p:nvSpPr>
            <p:spPr>
              <a:xfrm rot="20758290">
                <a:off x="2611604" y="976483"/>
                <a:ext cx="8338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rgbClr val="C00000"/>
                    </a:solidFill>
                    <a:latin typeface="Tw Cen MT Condensed Extra Bold" panose="020B0803020000000004" pitchFamily="34" charset="0"/>
                    <a:ea typeface="HGP創英角ｺﾞｼｯｸUB" panose="020B0900000000000000" pitchFamily="50" charset="-128"/>
                  </a:rPr>
                  <a:t>30%OFF</a:t>
                </a:r>
                <a:endParaRPr lang="ja-JP" altLang="en-US" sz="1600" b="1" dirty="0">
                  <a:solidFill>
                    <a:srgbClr val="C00000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207" name="グループ化 206"/>
          <p:cNvGrpSpPr/>
          <p:nvPr/>
        </p:nvGrpSpPr>
        <p:grpSpPr>
          <a:xfrm>
            <a:off x="3708000" y="2304000"/>
            <a:ext cx="3420000" cy="2124000"/>
            <a:chOff x="432000" y="324000"/>
            <a:chExt cx="3420000" cy="2124000"/>
          </a:xfrm>
        </p:grpSpPr>
        <p:sp>
          <p:nvSpPr>
            <p:cNvPr id="208" name="正方形/長方形 207"/>
            <p:cNvSpPr/>
            <p:nvPr/>
          </p:nvSpPr>
          <p:spPr>
            <a:xfrm>
              <a:off x="432000" y="324000"/>
              <a:ext cx="3420000" cy="2124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09" name="グループ化 208"/>
            <p:cNvGrpSpPr/>
            <p:nvPr/>
          </p:nvGrpSpPr>
          <p:grpSpPr>
            <a:xfrm>
              <a:off x="701801" y="521881"/>
              <a:ext cx="2988819" cy="1780810"/>
              <a:chOff x="701801" y="521881"/>
              <a:chExt cx="2988819" cy="1780810"/>
            </a:xfrm>
          </p:grpSpPr>
          <p:sp>
            <p:nvSpPr>
              <p:cNvPr id="210" name="角丸四角形 209"/>
              <p:cNvSpPr/>
              <p:nvPr/>
            </p:nvSpPr>
            <p:spPr>
              <a:xfrm>
                <a:off x="701801" y="521881"/>
                <a:ext cx="2880399" cy="1728239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角丸四角形 210"/>
              <p:cNvSpPr/>
              <p:nvPr/>
            </p:nvSpPr>
            <p:spPr>
              <a:xfrm>
                <a:off x="2340470" y="1780388"/>
                <a:ext cx="1170131" cy="37995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212" name="図 21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5306" y="621175"/>
                <a:ext cx="519788" cy="367940"/>
              </a:xfrm>
              <a:prstGeom prst="rect">
                <a:avLst/>
              </a:prstGeom>
            </p:spPr>
          </p:pic>
          <p:sp>
            <p:nvSpPr>
              <p:cNvPr id="213" name="正方形/長方形 212"/>
              <p:cNvSpPr/>
              <p:nvPr/>
            </p:nvSpPr>
            <p:spPr>
              <a:xfrm>
                <a:off x="1390575" y="603995"/>
                <a:ext cx="1680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600" dirty="0">
                    <a:solidFill>
                      <a:srgbClr val="C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ドイツワインフェア</a:t>
                </a:r>
              </a:p>
            </p:txBody>
          </p:sp>
          <p:sp>
            <p:nvSpPr>
              <p:cNvPr id="214" name="正方形/長方形 213"/>
              <p:cNvSpPr/>
              <p:nvPr/>
            </p:nvSpPr>
            <p:spPr>
              <a:xfrm>
                <a:off x="793977" y="1014731"/>
                <a:ext cx="1803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ボン レッドラベル</a:t>
                </a:r>
              </a:p>
            </p:txBody>
          </p:sp>
          <p:sp>
            <p:nvSpPr>
              <p:cNvPr id="215" name="正方形/長方形 214"/>
              <p:cNvSpPr/>
              <p:nvPr/>
            </p:nvSpPr>
            <p:spPr>
              <a:xfrm>
                <a:off x="752136" y="1587110"/>
                <a:ext cx="530915" cy="71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辛味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しぶみ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人気度</a:t>
                </a:r>
              </a:p>
            </p:txBody>
          </p:sp>
          <p:sp>
            <p:nvSpPr>
              <p:cNvPr id="216" name="正方形/長方形 215"/>
              <p:cNvSpPr/>
              <p:nvPr/>
            </p:nvSpPr>
            <p:spPr>
              <a:xfrm>
                <a:off x="2313878" y="1751235"/>
                <a:ext cx="128673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フルーティな</a:t>
                </a:r>
                <a:r>
                  <a:rPr lang="ja-JP" altLang="en-US" sz="10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口当り。</a:t>
                </a:r>
                <a:endParaRPr lang="ja-JP" altLang="en-US" sz="1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女性に人気の赤。</a:t>
                </a:r>
              </a:p>
            </p:txBody>
          </p:sp>
          <p:sp>
            <p:nvSpPr>
              <p:cNvPr id="217" name="正方形/長方形 216"/>
              <p:cNvSpPr/>
              <p:nvPr/>
            </p:nvSpPr>
            <p:spPr>
              <a:xfrm>
                <a:off x="2400724" y="1411057"/>
                <a:ext cx="10502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￥</a:t>
                </a:r>
                <a:r>
                  <a:rPr lang="en-US" altLang="ja-JP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2,625</a:t>
                </a:r>
                <a:endParaRPr lang="ja-JP" altLang="en-US" sz="1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218" name="正方形/長方形 217"/>
              <p:cNvSpPr/>
              <p:nvPr/>
            </p:nvSpPr>
            <p:spPr>
              <a:xfrm>
                <a:off x="807400" y="1334113"/>
                <a:ext cx="744114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750ml </a:t>
                </a:r>
                <a:r>
                  <a:rPr lang="ja-JP" altLang="en-US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赤</a:t>
                </a:r>
              </a:p>
            </p:txBody>
          </p:sp>
          <p:grpSp>
            <p:nvGrpSpPr>
              <p:cNvPr id="219" name="グループ化 218"/>
              <p:cNvGrpSpPr/>
              <p:nvPr/>
            </p:nvGrpSpPr>
            <p:grpSpPr>
              <a:xfrm>
                <a:off x="1260350" y="165629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239" name="直線コネクタ 238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直線コネクタ 239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直線コネクタ 240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直線コネクタ 241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直線コネクタ 242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直線コネクタ 243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0" name="グループ化 219"/>
              <p:cNvGrpSpPr/>
              <p:nvPr/>
            </p:nvGrpSpPr>
            <p:grpSpPr>
              <a:xfrm>
                <a:off x="1260350" y="1881315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233" name="直線コネクタ 232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直線コネクタ 233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直線コネクタ 234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直線コネクタ 235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直線コネクタ 236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直線コネクタ 237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1" name="グループ化 220"/>
              <p:cNvGrpSpPr/>
              <p:nvPr/>
            </p:nvGrpSpPr>
            <p:grpSpPr>
              <a:xfrm>
                <a:off x="1260350" y="210634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227" name="直線コネクタ 226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直線コネクタ 227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直線コネクタ 228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直線コネクタ 229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直線コネクタ 230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直線コネクタ 231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2" name="二等辺三角形 221"/>
              <p:cNvSpPr/>
              <p:nvPr/>
            </p:nvSpPr>
            <p:spPr>
              <a:xfrm flipV="1">
                <a:off x="1732901" y="1559293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" name="二等辺三角形 222"/>
              <p:cNvSpPr/>
              <p:nvPr/>
            </p:nvSpPr>
            <p:spPr>
              <a:xfrm flipV="1">
                <a:off x="1538307" y="1780389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4" name="二等辺三角形 223"/>
              <p:cNvSpPr/>
              <p:nvPr/>
            </p:nvSpPr>
            <p:spPr>
              <a:xfrm flipV="1">
                <a:off x="1811659" y="2026136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5" name="爆発 2 224"/>
              <p:cNvSpPr/>
              <p:nvPr/>
            </p:nvSpPr>
            <p:spPr>
              <a:xfrm>
                <a:off x="2468051" y="805145"/>
                <a:ext cx="1222569" cy="621747"/>
              </a:xfrm>
              <a:prstGeom prst="irregularSeal2">
                <a:avLst/>
              </a:prstGeom>
              <a:solidFill>
                <a:srgbClr val="FFFF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6" name="正方形/長方形 225"/>
              <p:cNvSpPr/>
              <p:nvPr/>
            </p:nvSpPr>
            <p:spPr>
              <a:xfrm rot="20758290">
                <a:off x="2611604" y="976483"/>
                <a:ext cx="8338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rgbClr val="C00000"/>
                    </a:solidFill>
                    <a:latin typeface="Tw Cen MT Condensed Extra Bold" panose="020B0803020000000004" pitchFamily="34" charset="0"/>
                    <a:ea typeface="HGP創英角ｺﾞｼｯｸUB" panose="020B0900000000000000" pitchFamily="50" charset="-128"/>
                  </a:rPr>
                  <a:t>30%OFF</a:t>
                </a:r>
                <a:endParaRPr lang="ja-JP" altLang="en-US" sz="1600" b="1" dirty="0">
                  <a:solidFill>
                    <a:srgbClr val="C00000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245" name="グループ化 244"/>
          <p:cNvGrpSpPr/>
          <p:nvPr/>
        </p:nvGrpSpPr>
        <p:grpSpPr>
          <a:xfrm>
            <a:off x="432000" y="4284000"/>
            <a:ext cx="3420000" cy="2124000"/>
            <a:chOff x="432000" y="324000"/>
            <a:chExt cx="3420000" cy="2124000"/>
          </a:xfrm>
        </p:grpSpPr>
        <p:sp>
          <p:nvSpPr>
            <p:cNvPr id="246" name="正方形/長方形 245"/>
            <p:cNvSpPr/>
            <p:nvPr/>
          </p:nvSpPr>
          <p:spPr>
            <a:xfrm>
              <a:off x="432000" y="324000"/>
              <a:ext cx="3420000" cy="2124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47" name="グループ化 246"/>
            <p:cNvGrpSpPr/>
            <p:nvPr/>
          </p:nvGrpSpPr>
          <p:grpSpPr>
            <a:xfrm>
              <a:off x="701801" y="521881"/>
              <a:ext cx="2988819" cy="1780810"/>
              <a:chOff x="701801" y="521881"/>
              <a:chExt cx="2988819" cy="1780810"/>
            </a:xfrm>
          </p:grpSpPr>
          <p:sp>
            <p:nvSpPr>
              <p:cNvPr id="248" name="角丸四角形 247"/>
              <p:cNvSpPr/>
              <p:nvPr/>
            </p:nvSpPr>
            <p:spPr>
              <a:xfrm>
                <a:off x="701801" y="521881"/>
                <a:ext cx="2880399" cy="1728239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9" name="角丸四角形 248"/>
              <p:cNvSpPr/>
              <p:nvPr/>
            </p:nvSpPr>
            <p:spPr>
              <a:xfrm>
                <a:off x="2340470" y="1780388"/>
                <a:ext cx="1170131" cy="37995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250" name="図 249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5306" y="621175"/>
                <a:ext cx="519788" cy="367940"/>
              </a:xfrm>
              <a:prstGeom prst="rect">
                <a:avLst/>
              </a:prstGeom>
            </p:spPr>
          </p:pic>
          <p:sp>
            <p:nvSpPr>
              <p:cNvPr id="251" name="正方形/長方形 250"/>
              <p:cNvSpPr/>
              <p:nvPr/>
            </p:nvSpPr>
            <p:spPr>
              <a:xfrm>
                <a:off x="1390575" y="603995"/>
                <a:ext cx="1680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600" dirty="0">
                    <a:solidFill>
                      <a:srgbClr val="C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ドイツワインフェア</a:t>
                </a:r>
              </a:p>
            </p:txBody>
          </p:sp>
          <p:sp>
            <p:nvSpPr>
              <p:cNvPr id="252" name="正方形/長方形 251"/>
              <p:cNvSpPr/>
              <p:nvPr/>
            </p:nvSpPr>
            <p:spPr>
              <a:xfrm>
                <a:off x="793977" y="1014731"/>
                <a:ext cx="1803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ボン レッドラベル</a:t>
                </a:r>
              </a:p>
            </p:txBody>
          </p:sp>
          <p:sp>
            <p:nvSpPr>
              <p:cNvPr id="253" name="正方形/長方形 252"/>
              <p:cNvSpPr/>
              <p:nvPr/>
            </p:nvSpPr>
            <p:spPr>
              <a:xfrm>
                <a:off x="752136" y="1587110"/>
                <a:ext cx="530915" cy="71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辛味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しぶみ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人気度</a:t>
                </a:r>
              </a:p>
            </p:txBody>
          </p:sp>
          <p:sp>
            <p:nvSpPr>
              <p:cNvPr id="254" name="正方形/長方形 253"/>
              <p:cNvSpPr/>
              <p:nvPr/>
            </p:nvSpPr>
            <p:spPr>
              <a:xfrm>
                <a:off x="2313878" y="1751235"/>
                <a:ext cx="128673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フルーティな</a:t>
                </a:r>
                <a:r>
                  <a:rPr lang="ja-JP" altLang="en-US" sz="10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口当り。</a:t>
                </a:r>
                <a:endParaRPr lang="ja-JP" altLang="en-US" sz="1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女性に人気の赤。</a:t>
                </a:r>
              </a:p>
            </p:txBody>
          </p:sp>
          <p:sp>
            <p:nvSpPr>
              <p:cNvPr id="255" name="正方形/長方形 254"/>
              <p:cNvSpPr/>
              <p:nvPr/>
            </p:nvSpPr>
            <p:spPr>
              <a:xfrm>
                <a:off x="2400724" y="1411057"/>
                <a:ext cx="10502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￥</a:t>
                </a:r>
                <a:r>
                  <a:rPr lang="en-US" altLang="ja-JP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2,625</a:t>
                </a:r>
                <a:endParaRPr lang="ja-JP" altLang="en-US" sz="1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256" name="正方形/長方形 255"/>
              <p:cNvSpPr/>
              <p:nvPr/>
            </p:nvSpPr>
            <p:spPr>
              <a:xfrm>
                <a:off x="807400" y="1334113"/>
                <a:ext cx="744114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750ml </a:t>
                </a:r>
                <a:r>
                  <a:rPr lang="ja-JP" altLang="en-US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赤</a:t>
                </a:r>
              </a:p>
            </p:txBody>
          </p:sp>
          <p:grpSp>
            <p:nvGrpSpPr>
              <p:cNvPr id="257" name="グループ化 256"/>
              <p:cNvGrpSpPr/>
              <p:nvPr/>
            </p:nvGrpSpPr>
            <p:grpSpPr>
              <a:xfrm>
                <a:off x="1260350" y="165629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277" name="直線コネクタ 276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直線コネクタ 277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直線コネクタ 278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直線コネクタ 279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直線コネクタ 280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直線コネクタ 281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8" name="グループ化 257"/>
              <p:cNvGrpSpPr/>
              <p:nvPr/>
            </p:nvGrpSpPr>
            <p:grpSpPr>
              <a:xfrm>
                <a:off x="1260350" y="1881315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271" name="直線コネクタ 270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直線コネクタ 271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直線コネクタ 272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直線コネクタ 273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直線コネクタ 274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直線コネクタ 275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9" name="グループ化 258"/>
              <p:cNvGrpSpPr/>
              <p:nvPr/>
            </p:nvGrpSpPr>
            <p:grpSpPr>
              <a:xfrm>
                <a:off x="1260350" y="210634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265" name="直線コネクタ 264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直線コネクタ 265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直線コネクタ 266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直線コネクタ 267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直線コネクタ 268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直線コネクタ 269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0" name="二等辺三角形 259"/>
              <p:cNvSpPr/>
              <p:nvPr/>
            </p:nvSpPr>
            <p:spPr>
              <a:xfrm flipV="1">
                <a:off x="1732901" y="1559293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1" name="二等辺三角形 260"/>
              <p:cNvSpPr/>
              <p:nvPr/>
            </p:nvSpPr>
            <p:spPr>
              <a:xfrm flipV="1">
                <a:off x="1538307" y="1780389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2" name="二等辺三角形 261"/>
              <p:cNvSpPr/>
              <p:nvPr/>
            </p:nvSpPr>
            <p:spPr>
              <a:xfrm flipV="1">
                <a:off x="1811659" y="2026136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3" name="爆発 2 262"/>
              <p:cNvSpPr/>
              <p:nvPr/>
            </p:nvSpPr>
            <p:spPr>
              <a:xfrm>
                <a:off x="2468051" y="805145"/>
                <a:ext cx="1222569" cy="621747"/>
              </a:xfrm>
              <a:prstGeom prst="irregularSeal2">
                <a:avLst/>
              </a:prstGeom>
              <a:solidFill>
                <a:srgbClr val="FFFF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4" name="正方形/長方形 263"/>
              <p:cNvSpPr/>
              <p:nvPr/>
            </p:nvSpPr>
            <p:spPr>
              <a:xfrm rot="20758290">
                <a:off x="2611604" y="976483"/>
                <a:ext cx="8338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rgbClr val="C00000"/>
                    </a:solidFill>
                    <a:latin typeface="Tw Cen MT Condensed Extra Bold" panose="020B0803020000000004" pitchFamily="34" charset="0"/>
                    <a:ea typeface="HGP創英角ｺﾞｼｯｸUB" panose="020B0900000000000000" pitchFamily="50" charset="-128"/>
                  </a:rPr>
                  <a:t>30%OFF</a:t>
                </a:r>
                <a:endParaRPr lang="ja-JP" altLang="en-US" sz="1600" b="1" dirty="0">
                  <a:solidFill>
                    <a:srgbClr val="C00000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283" name="グループ化 282"/>
          <p:cNvGrpSpPr/>
          <p:nvPr/>
        </p:nvGrpSpPr>
        <p:grpSpPr>
          <a:xfrm>
            <a:off x="3708000" y="4284000"/>
            <a:ext cx="3420000" cy="2124000"/>
            <a:chOff x="432000" y="324000"/>
            <a:chExt cx="3420000" cy="2124000"/>
          </a:xfrm>
        </p:grpSpPr>
        <p:sp>
          <p:nvSpPr>
            <p:cNvPr id="284" name="正方形/長方形 283"/>
            <p:cNvSpPr/>
            <p:nvPr/>
          </p:nvSpPr>
          <p:spPr>
            <a:xfrm>
              <a:off x="432000" y="324000"/>
              <a:ext cx="3420000" cy="2124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85" name="グループ化 284"/>
            <p:cNvGrpSpPr/>
            <p:nvPr/>
          </p:nvGrpSpPr>
          <p:grpSpPr>
            <a:xfrm>
              <a:off x="701801" y="521881"/>
              <a:ext cx="2988819" cy="1780810"/>
              <a:chOff x="701801" y="521881"/>
              <a:chExt cx="2988819" cy="1780810"/>
            </a:xfrm>
          </p:grpSpPr>
          <p:sp>
            <p:nvSpPr>
              <p:cNvPr id="286" name="角丸四角形 285"/>
              <p:cNvSpPr/>
              <p:nvPr/>
            </p:nvSpPr>
            <p:spPr>
              <a:xfrm>
                <a:off x="701801" y="521881"/>
                <a:ext cx="2880399" cy="1728239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" name="角丸四角形 286"/>
              <p:cNvSpPr/>
              <p:nvPr/>
            </p:nvSpPr>
            <p:spPr>
              <a:xfrm>
                <a:off x="2340470" y="1780388"/>
                <a:ext cx="1170131" cy="37995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288" name="図 28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5306" y="621175"/>
                <a:ext cx="519788" cy="367940"/>
              </a:xfrm>
              <a:prstGeom prst="rect">
                <a:avLst/>
              </a:prstGeom>
            </p:spPr>
          </p:pic>
          <p:sp>
            <p:nvSpPr>
              <p:cNvPr id="289" name="正方形/長方形 288"/>
              <p:cNvSpPr/>
              <p:nvPr/>
            </p:nvSpPr>
            <p:spPr>
              <a:xfrm>
                <a:off x="1390575" y="603995"/>
                <a:ext cx="1680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600" dirty="0">
                    <a:solidFill>
                      <a:srgbClr val="C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ドイツワインフェア</a:t>
                </a:r>
              </a:p>
            </p:txBody>
          </p:sp>
          <p:sp>
            <p:nvSpPr>
              <p:cNvPr id="290" name="正方形/長方形 289"/>
              <p:cNvSpPr/>
              <p:nvPr/>
            </p:nvSpPr>
            <p:spPr>
              <a:xfrm>
                <a:off x="793977" y="1014731"/>
                <a:ext cx="1803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ボン レッドラベル</a:t>
                </a:r>
              </a:p>
            </p:txBody>
          </p:sp>
          <p:sp>
            <p:nvSpPr>
              <p:cNvPr id="291" name="正方形/長方形 290"/>
              <p:cNvSpPr/>
              <p:nvPr/>
            </p:nvSpPr>
            <p:spPr>
              <a:xfrm>
                <a:off x="752136" y="1587110"/>
                <a:ext cx="530915" cy="71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辛味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しぶみ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人気度</a:t>
                </a:r>
              </a:p>
            </p:txBody>
          </p:sp>
          <p:sp>
            <p:nvSpPr>
              <p:cNvPr id="292" name="正方形/長方形 291"/>
              <p:cNvSpPr/>
              <p:nvPr/>
            </p:nvSpPr>
            <p:spPr>
              <a:xfrm>
                <a:off x="2313878" y="1751235"/>
                <a:ext cx="128673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フルーティな</a:t>
                </a:r>
                <a:r>
                  <a:rPr lang="ja-JP" altLang="en-US" sz="10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口当り。</a:t>
                </a:r>
                <a:endParaRPr lang="ja-JP" altLang="en-US" sz="1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女性に人気の赤。</a:t>
                </a:r>
              </a:p>
            </p:txBody>
          </p:sp>
          <p:sp>
            <p:nvSpPr>
              <p:cNvPr id="293" name="正方形/長方形 292"/>
              <p:cNvSpPr/>
              <p:nvPr/>
            </p:nvSpPr>
            <p:spPr>
              <a:xfrm>
                <a:off x="2400724" y="1411057"/>
                <a:ext cx="10502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￥</a:t>
                </a:r>
                <a:r>
                  <a:rPr lang="en-US" altLang="ja-JP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2,625</a:t>
                </a:r>
                <a:endParaRPr lang="ja-JP" altLang="en-US" sz="1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294" name="正方形/長方形 293"/>
              <p:cNvSpPr/>
              <p:nvPr/>
            </p:nvSpPr>
            <p:spPr>
              <a:xfrm>
                <a:off x="807400" y="1334113"/>
                <a:ext cx="744114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750ml </a:t>
                </a:r>
                <a:r>
                  <a:rPr lang="ja-JP" altLang="en-US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赤</a:t>
                </a:r>
              </a:p>
            </p:txBody>
          </p:sp>
          <p:grpSp>
            <p:nvGrpSpPr>
              <p:cNvPr id="295" name="グループ化 294"/>
              <p:cNvGrpSpPr/>
              <p:nvPr/>
            </p:nvGrpSpPr>
            <p:grpSpPr>
              <a:xfrm>
                <a:off x="1260350" y="165629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315" name="直線コネクタ 314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直線コネクタ 315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直線コネクタ 316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直線コネクタ 317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直線コネクタ 318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直線コネクタ 319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6" name="グループ化 295"/>
              <p:cNvGrpSpPr/>
              <p:nvPr/>
            </p:nvGrpSpPr>
            <p:grpSpPr>
              <a:xfrm>
                <a:off x="1260350" y="1881315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309" name="直線コネクタ 308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直線コネクタ 309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直線コネクタ 310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直線コネクタ 311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直線コネクタ 312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直線コネクタ 313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7" name="グループ化 296"/>
              <p:cNvGrpSpPr/>
              <p:nvPr/>
            </p:nvGrpSpPr>
            <p:grpSpPr>
              <a:xfrm>
                <a:off x="1260350" y="210634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303" name="直線コネクタ 302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直線コネクタ 303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直線コネクタ 304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直線コネクタ 305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直線コネクタ 306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直線コネクタ 307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8" name="二等辺三角形 297"/>
              <p:cNvSpPr/>
              <p:nvPr/>
            </p:nvSpPr>
            <p:spPr>
              <a:xfrm flipV="1">
                <a:off x="1732901" y="1559293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9" name="二等辺三角形 298"/>
              <p:cNvSpPr/>
              <p:nvPr/>
            </p:nvSpPr>
            <p:spPr>
              <a:xfrm flipV="1">
                <a:off x="1538307" y="1780389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0" name="二等辺三角形 299"/>
              <p:cNvSpPr/>
              <p:nvPr/>
            </p:nvSpPr>
            <p:spPr>
              <a:xfrm flipV="1">
                <a:off x="1811659" y="2026136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1" name="爆発 2 300"/>
              <p:cNvSpPr/>
              <p:nvPr/>
            </p:nvSpPr>
            <p:spPr>
              <a:xfrm>
                <a:off x="2468051" y="805145"/>
                <a:ext cx="1222569" cy="621747"/>
              </a:xfrm>
              <a:prstGeom prst="irregularSeal2">
                <a:avLst/>
              </a:prstGeom>
              <a:solidFill>
                <a:srgbClr val="FFFF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" name="正方形/長方形 301"/>
              <p:cNvSpPr/>
              <p:nvPr/>
            </p:nvSpPr>
            <p:spPr>
              <a:xfrm rot="20758290">
                <a:off x="2611604" y="976483"/>
                <a:ext cx="8338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rgbClr val="C00000"/>
                    </a:solidFill>
                    <a:latin typeface="Tw Cen MT Condensed Extra Bold" panose="020B0803020000000004" pitchFamily="34" charset="0"/>
                    <a:ea typeface="HGP創英角ｺﾞｼｯｸUB" panose="020B0900000000000000" pitchFamily="50" charset="-128"/>
                  </a:rPr>
                  <a:t>30%OFF</a:t>
                </a:r>
                <a:endParaRPr lang="ja-JP" altLang="en-US" sz="1600" b="1" dirty="0">
                  <a:solidFill>
                    <a:srgbClr val="C00000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321" name="グループ化 320"/>
          <p:cNvGrpSpPr/>
          <p:nvPr/>
        </p:nvGrpSpPr>
        <p:grpSpPr>
          <a:xfrm>
            <a:off x="432000" y="6264000"/>
            <a:ext cx="3420000" cy="2124000"/>
            <a:chOff x="432000" y="324000"/>
            <a:chExt cx="3420000" cy="2124000"/>
          </a:xfrm>
        </p:grpSpPr>
        <p:sp>
          <p:nvSpPr>
            <p:cNvPr id="322" name="正方形/長方形 321"/>
            <p:cNvSpPr/>
            <p:nvPr/>
          </p:nvSpPr>
          <p:spPr>
            <a:xfrm>
              <a:off x="432000" y="324000"/>
              <a:ext cx="3420000" cy="2124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23" name="グループ化 322"/>
            <p:cNvGrpSpPr/>
            <p:nvPr/>
          </p:nvGrpSpPr>
          <p:grpSpPr>
            <a:xfrm>
              <a:off x="701801" y="521881"/>
              <a:ext cx="2988819" cy="1780810"/>
              <a:chOff x="701801" y="521881"/>
              <a:chExt cx="2988819" cy="1780810"/>
            </a:xfrm>
          </p:grpSpPr>
          <p:sp>
            <p:nvSpPr>
              <p:cNvPr id="324" name="角丸四角形 323"/>
              <p:cNvSpPr/>
              <p:nvPr/>
            </p:nvSpPr>
            <p:spPr>
              <a:xfrm>
                <a:off x="701801" y="521881"/>
                <a:ext cx="2880399" cy="1728239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" name="角丸四角形 324"/>
              <p:cNvSpPr/>
              <p:nvPr/>
            </p:nvSpPr>
            <p:spPr>
              <a:xfrm>
                <a:off x="2340470" y="1780388"/>
                <a:ext cx="1170131" cy="37995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326" name="図 32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5306" y="621175"/>
                <a:ext cx="519788" cy="367940"/>
              </a:xfrm>
              <a:prstGeom prst="rect">
                <a:avLst/>
              </a:prstGeom>
            </p:spPr>
          </p:pic>
          <p:sp>
            <p:nvSpPr>
              <p:cNvPr id="327" name="正方形/長方形 326"/>
              <p:cNvSpPr/>
              <p:nvPr/>
            </p:nvSpPr>
            <p:spPr>
              <a:xfrm>
                <a:off x="1390575" y="603995"/>
                <a:ext cx="1680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600" dirty="0">
                    <a:solidFill>
                      <a:srgbClr val="C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ドイツワインフェア</a:t>
                </a:r>
              </a:p>
            </p:txBody>
          </p:sp>
          <p:sp>
            <p:nvSpPr>
              <p:cNvPr id="328" name="正方形/長方形 327"/>
              <p:cNvSpPr/>
              <p:nvPr/>
            </p:nvSpPr>
            <p:spPr>
              <a:xfrm>
                <a:off x="793977" y="1014731"/>
                <a:ext cx="1803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ボン レッドラベル</a:t>
                </a:r>
              </a:p>
            </p:txBody>
          </p:sp>
          <p:sp>
            <p:nvSpPr>
              <p:cNvPr id="329" name="正方形/長方形 328"/>
              <p:cNvSpPr/>
              <p:nvPr/>
            </p:nvSpPr>
            <p:spPr>
              <a:xfrm>
                <a:off x="752136" y="1587110"/>
                <a:ext cx="530915" cy="71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辛味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しぶみ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人気度</a:t>
                </a:r>
              </a:p>
            </p:txBody>
          </p:sp>
          <p:sp>
            <p:nvSpPr>
              <p:cNvPr id="330" name="正方形/長方形 329"/>
              <p:cNvSpPr/>
              <p:nvPr/>
            </p:nvSpPr>
            <p:spPr>
              <a:xfrm>
                <a:off x="2313878" y="1751235"/>
                <a:ext cx="128673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フルーティな</a:t>
                </a:r>
                <a:r>
                  <a:rPr lang="ja-JP" altLang="en-US" sz="10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口当り。</a:t>
                </a:r>
                <a:endParaRPr lang="ja-JP" altLang="en-US" sz="1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女性に人気の赤。</a:t>
                </a:r>
              </a:p>
            </p:txBody>
          </p:sp>
          <p:sp>
            <p:nvSpPr>
              <p:cNvPr id="331" name="正方形/長方形 330"/>
              <p:cNvSpPr/>
              <p:nvPr/>
            </p:nvSpPr>
            <p:spPr>
              <a:xfrm>
                <a:off x="2400724" y="1411057"/>
                <a:ext cx="10502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￥</a:t>
                </a:r>
                <a:r>
                  <a:rPr lang="en-US" altLang="ja-JP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2,625</a:t>
                </a:r>
                <a:endParaRPr lang="ja-JP" altLang="en-US" sz="1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332" name="正方形/長方形 331"/>
              <p:cNvSpPr/>
              <p:nvPr/>
            </p:nvSpPr>
            <p:spPr>
              <a:xfrm>
                <a:off x="807400" y="1334113"/>
                <a:ext cx="744114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750ml </a:t>
                </a:r>
                <a:r>
                  <a:rPr lang="ja-JP" altLang="en-US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赤</a:t>
                </a:r>
              </a:p>
            </p:txBody>
          </p:sp>
          <p:grpSp>
            <p:nvGrpSpPr>
              <p:cNvPr id="333" name="グループ化 332"/>
              <p:cNvGrpSpPr/>
              <p:nvPr/>
            </p:nvGrpSpPr>
            <p:grpSpPr>
              <a:xfrm>
                <a:off x="1260350" y="165629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353" name="直線コネクタ 352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直線コネクタ 353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直線コネクタ 354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直線コネクタ 355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直線コネクタ 356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直線コネクタ 357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4" name="グループ化 333"/>
              <p:cNvGrpSpPr/>
              <p:nvPr/>
            </p:nvGrpSpPr>
            <p:grpSpPr>
              <a:xfrm>
                <a:off x="1260350" y="1881315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347" name="直線コネクタ 346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直線コネクタ 347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直線コネクタ 348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直線コネクタ 349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直線コネクタ 350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2" name="直線コネクタ 351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5" name="グループ化 334"/>
              <p:cNvGrpSpPr/>
              <p:nvPr/>
            </p:nvGrpSpPr>
            <p:grpSpPr>
              <a:xfrm>
                <a:off x="1260350" y="210634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341" name="直線コネクタ 340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直線コネクタ 341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直線コネクタ 342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直線コネクタ 343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直線コネクタ 344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直線コネクタ 345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6" name="二等辺三角形 335"/>
              <p:cNvSpPr/>
              <p:nvPr/>
            </p:nvSpPr>
            <p:spPr>
              <a:xfrm flipV="1">
                <a:off x="1732901" y="1559293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7" name="二等辺三角形 336"/>
              <p:cNvSpPr/>
              <p:nvPr/>
            </p:nvSpPr>
            <p:spPr>
              <a:xfrm flipV="1">
                <a:off x="1538307" y="1780389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8" name="二等辺三角形 337"/>
              <p:cNvSpPr/>
              <p:nvPr/>
            </p:nvSpPr>
            <p:spPr>
              <a:xfrm flipV="1">
                <a:off x="1811659" y="2026136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" name="爆発 2 338"/>
              <p:cNvSpPr/>
              <p:nvPr/>
            </p:nvSpPr>
            <p:spPr>
              <a:xfrm>
                <a:off x="2468051" y="805145"/>
                <a:ext cx="1222569" cy="621747"/>
              </a:xfrm>
              <a:prstGeom prst="irregularSeal2">
                <a:avLst/>
              </a:prstGeom>
              <a:solidFill>
                <a:srgbClr val="FFFF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" name="正方形/長方形 339"/>
              <p:cNvSpPr/>
              <p:nvPr/>
            </p:nvSpPr>
            <p:spPr>
              <a:xfrm rot="20758290">
                <a:off x="2611604" y="976483"/>
                <a:ext cx="8338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rgbClr val="C00000"/>
                    </a:solidFill>
                    <a:latin typeface="Tw Cen MT Condensed Extra Bold" panose="020B0803020000000004" pitchFamily="34" charset="0"/>
                    <a:ea typeface="HGP創英角ｺﾞｼｯｸUB" panose="020B0900000000000000" pitchFamily="50" charset="-128"/>
                  </a:rPr>
                  <a:t>30%OFF</a:t>
                </a:r>
                <a:endParaRPr lang="ja-JP" altLang="en-US" sz="1600" b="1" dirty="0">
                  <a:solidFill>
                    <a:srgbClr val="C00000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359" name="グループ化 358"/>
          <p:cNvGrpSpPr/>
          <p:nvPr/>
        </p:nvGrpSpPr>
        <p:grpSpPr>
          <a:xfrm>
            <a:off x="3708000" y="6264000"/>
            <a:ext cx="3420000" cy="2124000"/>
            <a:chOff x="432000" y="324000"/>
            <a:chExt cx="3420000" cy="2124000"/>
          </a:xfrm>
        </p:grpSpPr>
        <p:sp>
          <p:nvSpPr>
            <p:cNvPr id="360" name="正方形/長方形 359"/>
            <p:cNvSpPr/>
            <p:nvPr/>
          </p:nvSpPr>
          <p:spPr>
            <a:xfrm>
              <a:off x="432000" y="324000"/>
              <a:ext cx="3420000" cy="2124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61" name="グループ化 360"/>
            <p:cNvGrpSpPr/>
            <p:nvPr/>
          </p:nvGrpSpPr>
          <p:grpSpPr>
            <a:xfrm>
              <a:off x="701801" y="521881"/>
              <a:ext cx="2988819" cy="1780810"/>
              <a:chOff x="701801" y="521881"/>
              <a:chExt cx="2988819" cy="1780810"/>
            </a:xfrm>
          </p:grpSpPr>
          <p:sp>
            <p:nvSpPr>
              <p:cNvPr id="362" name="角丸四角形 361"/>
              <p:cNvSpPr/>
              <p:nvPr/>
            </p:nvSpPr>
            <p:spPr>
              <a:xfrm>
                <a:off x="701801" y="521881"/>
                <a:ext cx="2880399" cy="1728239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3" name="角丸四角形 362"/>
              <p:cNvSpPr/>
              <p:nvPr/>
            </p:nvSpPr>
            <p:spPr>
              <a:xfrm>
                <a:off x="2340470" y="1780388"/>
                <a:ext cx="1170131" cy="37995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364" name="図 36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5306" y="621175"/>
                <a:ext cx="519788" cy="367940"/>
              </a:xfrm>
              <a:prstGeom prst="rect">
                <a:avLst/>
              </a:prstGeom>
            </p:spPr>
          </p:pic>
          <p:sp>
            <p:nvSpPr>
              <p:cNvPr id="365" name="正方形/長方形 364"/>
              <p:cNvSpPr/>
              <p:nvPr/>
            </p:nvSpPr>
            <p:spPr>
              <a:xfrm>
                <a:off x="1390575" y="603995"/>
                <a:ext cx="1680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600" dirty="0">
                    <a:solidFill>
                      <a:srgbClr val="C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ドイツワインフェア</a:t>
                </a:r>
              </a:p>
            </p:txBody>
          </p:sp>
          <p:sp>
            <p:nvSpPr>
              <p:cNvPr id="366" name="正方形/長方形 365"/>
              <p:cNvSpPr/>
              <p:nvPr/>
            </p:nvSpPr>
            <p:spPr>
              <a:xfrm>
                <a:off x="793977" y="1014731"/>
                <a:ext cx="1803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ボン レッドラベル</a:t>
                </a:r>
              </a:p>
            </p:txBody>
          </p:sp>
          <p:sp>
            <p:nvSpPr>
              <p:cNvPr id="367" name="正方形/長方形 366"/>
              <p:cNvSpPr/>
              <p:nvPr/>
            </p:nvSpPr>
            <p:spPr>
              <a:xfrm>
                <a:off x="752136" y="1587110"/>
                <a:ext cx="530915" cy="71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辛味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しぶみ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人気度</a:t>
                </a:r>
              </a:p>
            </p:txBody>
          </p:sp>
          <p:sp>
            <p:nvSpPr>
              <p:cNvPr id="368" name="正方形/長方形 367"/>
              <p:cNvSpPr/>
              <p:nvPr/>
            </p:nvSpPr>
            <p:spPr>
              <a:xfrm>
                <a:off x="2313878" y="1751235"/>
                <a:ext cx="128673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フルーティな</a:t>
                </a:r>
                <a:r>
                  <a:rPr lang="ja-JP" altLang="en-US" sz="10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口当り。</a:t>
                </a:r>
                <a:endParaRPr lang="ja-JP" altLang="en-US" sz="1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女性に人気の赤。</a:t>
                </a:r>
              </a:p>
            </p:txBody>
          </p:sp>
          <p:sp>
            <p:nvSpPr>
              <p:cNvPr id="369" name="正方形/長方形 368"/>
              <p:cNvSpPr/>
              <p:nvPr/>
            </p:nvSpPr>
            <p:spPr>
              <a:xfrm>
                <a:off x="2400724" y="1411057"/>
                <a:ext cx="10502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￥</a:t>
                </a:r>
                <a:r>
                  <a:rPr lang="en-US" altLang="ja-JP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2,625</a:t>
                </a:r>
                <a:endParaRPr lang="ja-JP" altLang="en-US" sz="1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370" name="正方形/長方形 369"/>
              <p:cNvSpPr/>
              <p:nvPr/>
            </p:nvSpPr>
            <p:spPr>
              <a:xfrm>
                <a:off x="807400" y="1334113"/>
                <a:ext cx="744114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750ml </a:t>
                </a:r>
                <a:r>
                  <a:rPr lang="ja-JP" altLang="en-US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赤</a:t>
                </a:r>
              </a:p>
            </p:txBody>
          </p:sp>
          <p:grpSp>
            <p:nvGrpSpPr>
              <p:cNvPr id="371" name="グループ化 370"/>
              <p:cNvGrpSpPr/>
              <p:nvPr/>
            </p:nvGrpSpPr>
            <p:grpSpPr>
              <a:xfrm>
                <a:off x="1260350" y="165629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391" name="直線コネクタ 390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直線コネクタ 391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直線コネクタ 392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直線コネクタ 393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直線コネクタ 394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直線コネクタ 395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2" name="グループ化 371"/>
              <p:cNvGrpSpPr/>
              <p:nvPr/>
            </p:nvGrpSpPr>
            <p:grpSpPr>
              <a:xfrm>
                <a:off x="1260350" y="1881315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385" name="直線コネクタ 384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6" name="直線コネクタ 385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7" name="直線コネクタ 386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8" name="直線コネクタ 387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9" name="直線コネクタ 388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直線コネクタ 389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3" name="グループ化 372"/>
              <p:cNvGrpSpPr/>
              <p:nvPr/>
            </p:nvGrpSpPr>
            <p:grpSpPr>
              <a:xfrm>
                <a:off x="1260350" y="210634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379" name="直線コネクタ 378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0" name="直線コネクタ 379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直線コネクタ 380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直線コネクタ 381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3" name="直線コネクタ 382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4" name="直線コネクタ 383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4" name="二等辺三角形 373"/>
              <p:cNvSpPr/>
              <p:nvPr/>
            </p:nvSpPr>
            <p:spPr>
              <a:xfrm flipV="1">
                <a:off x="1732901" y="1559293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" name="二等辺三角形 374"/>
              <p:cNvSpPr/>
              <p:nvPr/>
            </p:nvSpPr>
            <p:spPr>
              <a:xfrm flipV="1">
                <a:off x="1538307" y="1780389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6" name="二等辺三角形 375"/>
              <p:cNvSpPr/>
              <p:nvPr/>
            </p:nvSpPr>
            <p:spPr>
              <a:xfrm flipV="1">
                <a:off x="1811659" y="2026136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7" name="爆発 2 376"/>
              <p:cNvSpPr/>
              <p:nvPr/>
            </p:nvSpPr>
            <p:spPr>
              <a:xfrm>
                <a:off x="2468051" y="805145"/>
                <a:ext cx="1222569" cy="621747"/>
              </a:xfrm>
              <a:prstGeom prst="irregularSeal2">
                <a:avLst/>
              </a:prstGeom>
              <a:solidFill>
                <a:srgbClr val="FFFF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8" name="正方形/長方形 377"/>
              <p:cNvSpPr/>
              <p:nvPr/>
            </p:nvSpPr>
            <p:spPr>
              <a:xfrm rot="20758290">
                <a:off x="2611604" y="976483"/>
                <a:ext cx="8338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rgbClr val="C00000"/>
                    </a:solidFill>
                    <a:latin typeface="Tw Cen MT Condensed Extra Bold" panose="020B0803020000000004" pitchFamily="34" charset="0"/>
                    <a:ea typeface="HGP創英角ｺﾞｼｯｸUB" panose="020B0900000000000000" pitchFamily="50" charset="-128"/>
                  </a:rPr>
                  <a:t>30%OFF</a:t>
                </a:r>
                <a:endParaRPr lang="ja-JP" altLang="en-US" sz="1600" b="1" dirty="0">
                  <a:solidFill>
                    <a:srgbClr val="C00000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397" name="グループ化 396"/>
          <p:cNvGrpSpPr/>
          <p:nvPr/>
        </p:nvGrpSpPr>
        <p:grpSpPr>
          <a:xfrm>
            <a:off x="432000" y="8244000"/>
            <a:ext cx="3420000" cy="2124000"/>
            <a:chOff x="432000" y="324000"/>
            <a:chExt cx="3420000" cy="2124000"/>
          </a:xfrm>
        </p:grpSpPr>
        <p:sp>
          <p:nvSpPr>
            <p:cNvPr id="398" name="正方形/長方形 397"/>
            <p:cNvSpPr/>
            <p:nvPr/>
          </p:nvSpPr>
          <p:spPr>
            <a:xfrm>
              <a:off x="432000" y="324000"/>
              <a:ext cx="3420000" cy="2124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99" name="グループ化 398"/>
            <p:cNvGrpSpPr/>
            <p:nvPr/>
          </p:nvGrpSpPr>
          <p:grpSpPr>
            <a:xfrm>
              <a:off x="701801" y="521881"/>
              <a:ext cx="2988819" cy="1780810"/>
              <a:chOff x="701801" y="521881"/>
              <a:chExt cx="2988819" cy="1780810"/>
            </a:xfrm>
          </p:grpSpPr>
          <p:sp>
            <p:nvSpPr>
              <p:cNvPr id="400" name="角丸四角形 399"/>
              <p:cNvSpPr/>
              <p:nvPr/>
            </p:nvSpPr>
            <p:spPr>
              <a:xfrm>
                <a:off x="701801" y="521881"/>
                <a:ext cx="2880399" cy="1728239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1" name="角丸四角形 400"/>
              <p:cNvSpPr/>
              <p:nvPr/>
            </p:nvSpPr>
            <p:spPr>
              <a:xfrm>
                <a:off x="2340470" y="1780388"/>
                <a:ext cx="1170131" cy="37995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402" name="図 40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5306" y="621175"/>
                <a:ext cx="519788" cy="367940"/>
              </a:xfrm>
              <a:prstGeom prst="rect">
                <a:avLst/>
              </a:prstGeom>
            </p:spPr>
          </p:pic>
          <p:sp>
            <p:nvSpPr>
              <p:cNvPr id="403" name="正方形/長方形 402"/>
              <p:cNvSpPr/>
              <p:nvPr/>
            </p:nvSpPr>
            <p:spPr>
              <a:xfrm>
                <a:off x="1390575" y="603995"/>
                <a:ext cx="1680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600" dirty="0">
                    <a:solidFill>
                      <a:srgbClr val="C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ドイツワインフェア</a:t>
                </a:r>
              </a:p>
            </p:txBody>
          </p:sp>
          <p:sp>
            <p:nvSpPr>
              <p:cNvPr id="404" name="正方形/長方形 403"/>
              <p:cNvSpPr/>
              <p:nvPr/>
            </p:nvSpPr>
            <p:spPr>
              <a:xfrm>
                <a:off x="793977" y="1014731"/>
                <a:ext cx="1803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ボン レッドラベル</a:t>
                </a:r>
              </a:p>
            </p:txBody>
          </p:sp>
          <p:sp>
            <p:nvSpPr>
              <p:cNvPr id="405" name="正方形/長方形 404"/>
              <p:cNvSpPr/>
              <p:nvPr/>
            </p:nvSpPr>
            <p:spPr>
              <a:xfrm>
                <a:off x="752136" y="1587110"/>
                <a:ext cx="530915" cy="71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辛味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しぶみ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人気度</a:t>
                </a:r>
              </a:p>
            </p:txBody>
          </p:sp>
          <p:sp>
            <p:nvSpPr>
              <p:cNvPr id="406" name="正方形/長方形 405"/>
              <p:cNvSpPr/>
              <p:nvPr/>
            </p:nvSpPr>
            <p:spPr>
              <a:xfrm>
                <a:off x="2313878" y="1751235"/>
                <a:ext cx="128673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フルーティな</a:t>
                </a:r>
                <a:r>
                  <a:rPr lang="ja-JP" altLang="en-US" sz="10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口当り。</a:t>
                </a:r>
                <a:endParaRPr lang="ja-JP" altLang="en-US" sz="1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女性に人気の赤。</a:t>
                </a:r>
              </a:p>
            </p:txBody>
          </p:sp>
          <p:sp>
            <p:nvSpPr>
              <p:cNvPr id="407" name="正方形/長方形 406"/>
              <p:cNvSpPr/>
              <p:nvPr/>
            </p:nvSpPr>
            <p:spPr>
              <a:xfrm>
                <a:off x="2400724" y="1411057"/>
                <a:ext cx="10502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￥</a:t>
                </a:r>
                <a:r>
                  <a:rPr lang="en-US" altLang="ja-JP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2,625</a:t>
                </a:r>
                <a:endParaRPr lang="ja-JP" altLang="en-US" sz="1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408" name="正方形/長方形 407"/>
              <p:cNvSpPr/>
              <p:nvPr/>
            </p:nvSpPr>
            <p:spPr>
              <a:xfrm>
                <a:off x="807400" y="1334113"/>
                <a:ext cx="744114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750ml </a:t>
                </a:r>
                <a:r>
                  <a:rPr lang="ja-JP" altLang="en-US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赤</a:t>
                </a:r>
              </a:p>
            </p:txBody>
          </p:sp>
          <p:grpSp>
            <p:nvGrpSpPr>
              <p:cNvPr id="409" name="グループ化 408"/>
              <p:cNvGrpSpPr/>
              <p:nvPr/>
            </p:nvGrpSpPr>
            <p:grpSpPr>
              <a:xfrm>
                <a:off x="1260350" y="165629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429" name="直線コネクタ 428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0" name="直線コネクタ 429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1" name="直線コネクタ 430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2" name="直線コネクタ 431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3" name="直線コネクタ 432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4" name="直線コネクタ 433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0" name="グループ化 409"/>
              <p:cNvGrpSpPr/>
              <p:nvPr/>
            </p:nvGrpSpPr>
            <p:grpSpPr>
              <a:xfrm>
                <a:off x="1260350" y="1881315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423" name="直線コネクタ 422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4" name="直線コネクタ 423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5" name="直線コネクタ 424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6" name="直線コネクタ 425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7" name="直線コネクタ 426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8" name="直線コネクタ 427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1" name="グループ化 410"/>
              <p:cNvGrpSpPr/>
              <p:nvPr/>
            </p:nvGrpSpPr>
            <p:grpSpPr>
              <a:xfrm>
                <a:off x="1260350" y="210634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417" name="直線コネクタ 416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8" name="直線コネクタ 417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" name="直線コネクタ 418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0" name="直線コネクタ 419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1" name="直線コネクタ 420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2" name="直線コネクタ 421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2" name="二等辺三角形 411"/>
              <p:cNvSpPr/>
              <p:nvPr/>
            </p:nvSpPr>
            <p:spPr>
              <a:xfrm flipV="1">
                <a:off x="1732901" y="1559293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3" name="二等辺三角形 412"/>
              <p:cNvSpPr/>
              <p:nvPr/>
            </p:nvSpPr>
            <p:spPr>
              <a:xfrm flipV="1">
                <a:off x="1538307" y="1780389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4" name="二等辺三角形 413"/>
              <p:cNvSpPr/>
              <p:nvPr/>
            </p:nvSpPr>
            <p:spPr>
              <a:xfrm flipV="1">
                <a:off x="1811659" y="2026136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5" name="爆発 2 414"/>
              <p:cNvSpPr/>
              <p:nvPr/>
            </p:nvSpPr>
            <p:spPr>
              <a:xfrm>
                <a:off x="2468051" y="805145"/>
                <a:ext cx="1222569" cy="621747"/>
              </a:xfrm>
              <a:prstGeom prst="irregularSeal2">
                <a:avLst/>
              </a:prstGeom>
              <a:solidFill>
                <a:srgbClr val="FFFF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6" name="正方形/長方形 415"/>
              <p:cNvSpPr/>
              <p:nvPr/>
            </p:nvSpPr>
            <p:spPr>
              <a:xfrm rot="20758290">
                <a:off x="2611604" y="976483"/>
                <a:ext cx="8338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rgbClr val="C00000"/>
                    </a:solidFill>
                    <a:latin typeface="Tw Cen MT Condensed Extra Bold" panose="020B0803020000000004" pitchFamily="34" charset="0"/>
                    <a:ea typeface="HGP創英角ｺﾞｼｯｸUB" panose="020B0900000000000000" pitchFamily="50" charset="-128"/>
                  </a:rPr>
                  <a:t>30%OFF</a:t>
                </a:r>
                <a:endParaRPr lang="ja-JP" altLang="en-US" sz="1600" b="1" dirty="0">
                  <a:solidFill>
                    <a:srgbClr val="C00000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435" name="グループ化 434"/>
          <p:cNvGrpSpPr/>
          <p:nvPr/>
        </p:nvGrpSpPr>
        <p:grpSpPr>
          <a:xfrm>
            <a:off x="3708000" y="8244000"/>
            <a:ext cx="3420000" cy="2124000"/>
            <a:chOff x="432000" y="324000"/>
            <a:chExt cx="3420000" cy="2124000"/>
          </a:xfrm>
        </p:grpSpPr>
        <p:sp>
          <p:nvSpPr>
            <p:cNvPr id="436" name="正方形/長方形 435"/>
            <p:cNvSpPr/>
            <p:nvPr/>
          </p:nvSpPr>
          <p:spPr>
            <a:xfrm>
              <a:off x="432000" y="324000"/>
              <a:ext cx="3420000" cy="2124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37" name="グループ化 436"/>
            <p:cNvGrpSpPr/>
            <p:nvPr/>
          </p:nvGrpSpPr>
          <p:grpSpPr>
            <a:xfrm>
              <a:off x="701801" y="521881"/>
              <a:ext cx="2988819" cy="1780810"/>
              <a:chOff x="701801" y="521881"/>
              <a:chExt cx="2988819" cy="1780810"/>
            </a:xfrm>
          </p:grpSpPr>
          <p:sp>
            <p:nvSpPr>
              <p:cNvPr id="438" name="角丸四角形 437"/>
              <p:cNvSpPr/>
              <p:nvPr/>
            </p:nvSpPr>
            <p:spPr>
              <a:xfrm>
                <a:off x="701801" y="521881"/>
                <a:ext cx="2880399" cy="1728239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9" name="角丸四角形 438"/>
              <p:cNvSpPr/>
              <p:nvPr/>
            </p:nvSpPr>
            <p:spPr>
              <a:xfrm>
                <a:off x="2340470" y="1780388"/>
                <a:ext cx="1170131" cy="37995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440" name="図 439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5306" y="621175"/>
                <a:ext cx="519788" cy="367940"/>
              </a:xfrm>
              <a:prstGeom prst="rect">
                <a:avLst/>
              </a:prstGeom>
            </p:spPr>
          </p:pic>
          <p:sp>
            <p:nvSpPr>
              <p:cNvPr id="441" name="正方形/長方形 440"/>
              <p:cNvSpPr/>
              <p:nvPr/>
            </p:nvSpPr>
            <p:spPr>
              <a:xfrm>
                <a:off x="1390575" y="603995"/>
                <a:ext cx="16802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600" dirty="0">
                    <a:solidFill>
                      <a:srgbClr val="C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ドイツワインフェア</a:t>
                </a:r>
              </a:p>
            </p:txBody>
          </p:sp>
          <p:sp>
            <p:nvSpPr>
              <p:cNvPr id="442" name="正方形/長方形 441"/>
              <p:cNvSpPr/>
              <p:nvPr/>
            </p:nvSpPr>
            <p:spPr>
              <a:xfrm>
                <a:off x="793977" y="1014731"/>
                <a:ext cx="1803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ボン レッドラベル</a:t>
                </a:r>
              </a:p>
            </p:txBody>
          </p:sp>
          <p:sp>
            <p:nvSpPr>
              <p:cNvPr id="443" name="正方形/長方形 442"/>
              <p:cNvSpPr/>
              <p:nvPr/>
            </p:nvSpPr>
            <p:spPr>
              <a:xfrm>
                <a:off x="752136" y="1587110"/>
                <a:ext cx="530915" cy="71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辛味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しぶみ</a:t>
                </a:r>
              </a:p>
              <a:p>
                <a:pPr>
                  <a:lnSpc>
                    <a:spcPct val="150000"/>
                  </a:lnSpc>
                </a:pPr>
                <a:r>
                  <a:rPr lang="ja-JP" altLang="en-US" sz="9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人気度</a:t>
                </a:r>
              </a:p>
            </p:txBody>
          </p:sp>
          <p:sp>
            <p:nvSpPr>
              <p:cNvPr id="444" name="正方形/長方形 443"/>
              <p:cNvSpPr/>
              <p:nvPr/>
            </p:nvSpPr>
            <p:spPr>
              <a:xfrm>
                <a:off x="2313878" y="1751235"/>
                <a:ext cx="128673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フルーティな</a:t>
                </a:r>
                <a:r>
                  <a:rPr lang="ja-JP" altLang="en-US" sz="10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口当り。</a:t>
                </a:r>
                <a:endParaRPr lang="ja-JP" altLang="en-US" sz="1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ja-JP" altLang="en-US" sz="1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女性に人気の赤。</a:t>
                </a:r>
              </a:p>
            </p:txBody>
          </p:sp>
          <p:sp>
            <p:nvSpPr>
              <p:cNvPr id="445" name="正方形/長方形 444"/>
              <p:cNvSpPr/>
              <p:nvPr/>
            </p:nvSpPr>
            <p:spPr>
              <a:xfrm>
                <a:off x="2400724" y="1411057"/>
                <a:ext cx="10502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￥</a:t>
                </a:r>
                <a:r>
                  <a:rPr lang="en-US" altLang="ja-JP" sz="18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2,625</a:t>
                </a:r>
                <a:endParaRPr lang="ja-JP" altLang="en-US" sz="1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446" name="正方形/長方形 445"/>
              <p:cNvSpPr/>
              <p:nvPr/>
            </p:nvSpPr>
            <p:spPr>
              <a:xfrm>
                <a:off x="807400" y="1334113"/>
                <a:ext cx="744114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750ml </a:t>
                </a:r>
                <a:r>
                  <a:rPr lang="ja-JP" altLang="en-US" sz="11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赤</a:t>
                </a:r>
              </a:p>
            </p:txBody>
          </p:sp>
          <p:grpSp>
            <p:nvGrpSpPr>
              <p:cNvPr id="447" name="グループ化 446"/>
              <p:cNvGrpSpPr/>
              <p:nvPr/>
            </p:nvGrpSpPr>
            <p:grpSpPr>
              <a:xfrm>
                <a:off x="1260350" y="165629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467" name="直線コネクタ 466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8" name="直線コネクタ 467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9" name="直線コネクタ 468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0" name="直線コネクタ 469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1" name="直線コネクタ 470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2" name="直線コネクタ 471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8" name="グループ化 447"/>
              <p:cNvGrpSpPr/>
              <p:nvPr/>
            </p:nvGrpSpPr>
            <p:grpSpPr>
              <a:xfrm>
                <a:off x="1260350" y="1881315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461" name="直線コネクタ 460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2" name="直線コネクタ 461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3" name="直線コネクタ 462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4" name="直線コネクタ 463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5" name="直線コネクタ 464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6" name="直線コネクタ 465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9" name="グループ化 448"/>
              <p:cNvGrpSpPr/>
              <p:nvPr/>
            </p:nvGrpSpPr>
            <p:grpSpPr>
              <a:xfrm>
                <a:off x="1260350" y="2106340"/>
                <a:ext cx="945105" cy="108000"/>
                <a:chOff x="5040771" y="1083171"/>
                <a:chExt cx="945105" cy="108000"/>
              </a:xfrm>
            </p:grpSpPr>
            <p:cxnSp>
              <p:nvCxnSpPr>
                <p:cNvPr id="455" name="直線コネクタ 454"/>
                <p:cNvCxnSpPr/>
                <p:nvPr/>
              </p:nvCxnSpPr>
              <p:spPr>
                <a:xfrm>
                  <a:off x="5040771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直線コネクタ 455"/>
                <p:cNvCxnSpPr/>
                <p:nvPr/>
              </p:nvCxnSpPr>
              <p:spPr>
                <a:xfrm>
                  <a:off x="5277047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7" name="直線コネクタ 456"/>
                <p:cNvCxnSpPr/>
                <p:nvPr/>
              </p:nvCxnSpPr>
              <p:spPr>
                <a:xfrm>
                  <a:off x="5513323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直線コネクタ 457"/>
                <p:cNvCxnSpPr/>
                <p:nvPr/>
              </p:nvCxnSpPr>
              <p:spPr>
                <a:xfrm>
                  <a:off x="5985876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直線コネクタ 458"/>
                <p:cNvCxnSpPr/>
                <p:nvPr/>
              </p:nvCxnSpPr>
              <p:spPr>
                <a:xfrm>
                  <a:off x="5749599" y="1083171"/>
                  <a:ext cx="0" cy="10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直線コネクタ 459"/>
                <p:cNvCxnSpPr/>
                <p:nvPr/>
              </p:nvCxnSpPr>
              <p:spPr>
                <a:xfrm>
                  <a:off x="5040771" y="1137171"/>
                  <a:ext cx="94510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0" name="二等辺三角形 449"/>
              <p:cNvSpPr/>
              <p:nvPr/>
            </p:nvSpPr>
            <p:spPr>
              <a:xfrm flipV="1">
                <a:off x="1732901" y="1559293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1" name="二等辺三角形 450"/>
              <p:cNvSpPr/>
              <p:nvPr/>
            </p:nvSpPr>
            <p:spPr>
              <a:xfrm flipV="1">
                <a:off x="1538307" y="1780389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2" name="二等辺三角形 451"/>
              <p:cNvSpPr/>
              <p:nvPr/>
            </p:nvSpPr>
            <p:spPr>
              <a:xfrm flipV="1">
                <a:off x="1811659" y="2026136"/>
                <a:ext cx="157519" cy="13579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3" name="爆発 2 452"/>
              <p:cNvSpPr/>
              <p:nvPr/>
            </p:nvSpPr>
            <p:spPr>
              <a:xfrm>
                <a:off x="2468051" y="805145"/>
                <a:ext cx="1222569" cy="621747"/>
              </a:xfrm>
              <a:prstGeom prst="irregularSeal2">
                <a:avLst/>
              </a:prstGeom>
              <a:solidFill>
                <a:srgbClr val="FFFF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4" name="正方形/長方形 453"/>
              <p:cNvSpPr/>
              <p:nvPr/>
            </p:nvSpPr>
            <p:spPr>
              <a:xfrm rot="20758290">
                <a:off x="2611604" y="976483"/>
                <a:ext cx="8338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rgbClr val="C00000"/>
                    </a:solidFill>
                    <a:latin typeface="Tw Cen MT Condensed Extra Bold" panose="020B0803020000000004" pitchFamily="34" charset="0"/>
                    <a:ea typeface="HGP創英角ｺﾞｼｯｸUB" panose="020B0900000000000000" pitchFamily="50" charset="-128"/>
                  </a:rPr>
                  <a:t>30%OFF</a:t>
                </a:r>
                <a:endParaRPr lang="ja-JP" altLang="en-US" sz="1600" b="1" dirty="0">
                  <a:solidFill>
                    <a:srgbClr val="C00000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927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210</Words>
  <Application>Microsoft Office PowerPoint</Application>
  <PresentationFormat>ユーザー設定</PresentationFormat>
  <Paragraphs>100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akihiro_kubo</dc:creator>
  <cp:lastModifiedBy>akihiro_kubo</cp:lastModifiedBy>
  <cp:revision>23</cp:revision>
  <cp:lastPrinted>2017-04-18T05:26:32Z</cp:lastPrinted>
  <dcterms:created xsi:type="dcterms:W3CDTF">2017-03-15T07:28:11Z</dcterms:created>
  <dcterms:modified xsi:type="dcterms:W3CDTF">2017-04-18T05:27:19Z</dcterms:modified>
</cp:coreProperties>
</file>